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Lato"/>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031A7B-D59B-4D56-BCBA-6616D4155B45}">
  <a:tblStyle styleId="{F4031A7B-D59B-4D56-BCBA-6616D4155B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4f5992f0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24f5992f0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b440e55f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1b440e55f8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5759f6fa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boxplots, here is an illustration of the subscription prices. the IQR ranges can be seen here. </a:t>
            </a:r>
            <a:endParaRPr/>
          </a:p>
        </p:txBody>
      </p:sp>
      <p:sp>
        <p:nvSpPr>
          <p:cNvPr id="162" name="Google Shape;162;g125759f6fa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4f5992f0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24f5992f0d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1f16d8af4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used jointplot here to look explore this. Looking at the plot and correlation values it seems like the value of the library sizes compared to the different subscription prices is quite insignificant and small because we’re getting 0.0 values</a:t>
            </a:r>
            <a:endParaRPr/>
          </a:p>
        </p:txBody>
      </p:sp>
      <p:sp>
        <p:nvSpPr>
          <p:cNvPr id="174" name="Google Shape;174;g121f16d8af4_4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1f16d8af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121f16d8af4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Looking at the plots and correlation values again, seems like population density doesn’t have </a:t>
            </a:r>
            <a:r>
              <a:rPr lang="en-US"/>
              <a:t>much</a:t>
            </a:r>
            <a:r>
              <a:rPr lang="en-US"/>
              <a:t> effect on the subscription prices. it’s slightly higher than the values gotten compared to the library sizes as we’re getting the values of 0.1 but it’s not significant enough to say that it affects the subscription prices.</a:t>
            </a:r>
            <a:endParaRPr/>
          </a:p>
        </p:txBody>
      </p:sp>
      <p:sp>
        <p:nvSpPr>
          <p:cNvPr id="190" name="Google Shape;1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1f16d8af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21f16d8af4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759f6fa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looked at this through the use of a heat map. We can see that density has a low correlation value or none at all for all three subscription prices. GDP, labelled 2018, has somewhat a significant correlation value, all being above 0.5 towards the subscription prices.</a:t>
            </a:r>
            <a:endParaRPr/>
          </a:p>
        </p:txBody>
      </p:sp>
      <p:sp>
        <p:nvSpPr>
          <p:cNvPr id="203" name="Google Shape;203;g125759f6fa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b440e55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also used linear regression to approach this by looking at the intercept and coefficient values.</a:t>
            </a:r>
            <a:endParaRPr/>
          </a:p>
          <a:p>
            <a:pPr indent="0" lvl="0" marL="0" rtl="0" algn="l">
              <a:spcBef>
                <a:spcPts val="0"/>
              </a:spcBef>
              <a:spcAft>
                <a:spcPts val="0"/>
              </a:spcAft>
              <a:buNone/>
            </a:pPr>
            <a:r>
              <a:rPr lang="en-US"/>
              <a:t>With the GDPs between countries varying by the tens of thousands, the coefficient values will also be greatly exaggerated. For a 10K increase in GDP, the cost of the plans increase by 10%, 11.6%, and 10% respectively, which is 10.5% on average.</a:t>
            </a:r>
            <a:br>
              <a:rPr lang="en-US"/>
            </a:br>
            <a:br>
              <a:rPr lang="en-US"/>
            </a:br>
            <a:r>
              <a:rPr lang="en-US"/>
              <a:t>Therefore, we can conclude that the cost of the Netflix plans are directly related to a country’s GDP. </a:t>
            </a:r>
            <a:endParaRPr/>
          </a:p>
        </p:txBody>
      </p:sp>
      <p:sp>
        <p:nvSpPr>
          <p:cNvPr id="209" name="Google Shape;209;g11b440e55f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4f5992f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24f5992f0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b440e55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1b440e55f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b440e55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1b440e55f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b440e55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KNN can solve regression and classification. Its also supervised learning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KNN works by finding the distances between a query and all the examples in the data, </a:t>
            </a:r>
            <a:endParaRPr/>
          </a:p>
          <a:p>
            <a:pPr indent="0" lvl="0" marL="0" rtl="0" algn="l">
              <a:spcBef>
                <a:spcPts val="0"/>
              </a:spcBef>
              <a:spcAft>
                <a:spcPts val="0"/>
              </a:spcAft>
              <a:buNone/>
            </a:pPr>
            <a:r>
              <a:rPr lang="en-US"/>
              <a:t>selecting the specified number examples (K) closest to the query, </a:t>
            </a:r>
            <a:endParaRPr/>
          </a:p>
          <a:p>
            <a:pPr indent="0" lvl="0" marL="0" rtl="0" algn="l">
              <a:spcBef>
                <a:spcPts val="0"/>
              </a:spcBef>
              <a:spcAft>
                <a:spcPts val="0"/>
              </a:spcAft>
              <a:buNone/>
            </a:pPr>
            <a:r>
              <a:rPr lang="en-US"/>
              <a:t>then votes for the most frequent label (in the case of classification) or averages the labels (in the case of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case, we will only use KNN for regression.</a:t>
            </a:r>
            <a:endParaRPr/>
          </a:p>
        </p:txBody>
      </p:sp>
      <p:sp>
        <p:nvSpPr>
          <p:cNvPr id="227" name="Google Shape;227;g11b440e55f8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b440e55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can see that every test accuracy score is lower than the training, this is good as there is no overfitting.Overfitting happens when the training model performs significantly better on the training data than on the test data. This is an unwanted behavior as our goal on creating a training model is to have a machine learning model that works well on both datas.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we can see from the basic and standard plans that both their training scores are considerably low while the premium plan, the training accuracy is 60.9% while the test accuracy is 46.7%. therefore, we can see that the machine is not able to reliably predict the cost of the the basic and standard plans from GDP and population density. meanwhile the machine can better predict the cost of the premium plan, although it’s accuracy is not optimal.</a:t>
            </a:r>
            <a:endParaRPr strike="sngStrike">
              <a:solidFill>
                <a:schemeClr val="dk1"/>
              </a:solidFill>
            </a:endParaRPr>
          </a:p>
          <a:p>
            <a:pPr indent="0" lvl="0" marL="0" rtl="0" algn="l">
              <a:spcBef>
                <a:spcPts val="0"/>
              </a:spcBef>
              <a:spcAft>
                <a:spcPts val="0"/>
              </a:spcAft>
              <a:buNone/>
            </a:pPr>
            <a:r>
              <a:rPr lang="en-US" strike="sngStrike">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238" name="Google Shape;238;g11b440e55f8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b440e55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K value </a:t>
            </a:r>
            <a:r>
              <a:rPr b="1" lang="en-US">
                <a:solidFill>
                  <a:schemeClr val="dk1"/>
                </a:solidFill>
              </a:rPr>
              <a:t>indicates the count of the nearest neighbors</a:t>
            </a:r>
            <a:r>
              <a:rPr lang="en-US">
                <a:solidFill>
                  <a:schemeClr val="dk1"/>
                </a:solidFill>
              </a:rPr>
              <a:t>.</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 For us, we think choosing the right k value can be done through finding the least mean squared error. we’re doing this by using the loop as seen here. the lower the RMSE value is, the better the fit. Looking at our values for example, k=14 produces the lowest rmse value and thus the best fit. however, the RMSE value is still very high. as values between 0.2 and 0.5 can be said to predict data accurately. therefore, we can see that since the RMSE value is so much higher than the accepted range, the model is unable to reliably predict the data.</a:t>
            </a:r>
            <a:endParaRPr/>
          </a:p>
        </p:txBody>
      </p:sp>
      <p:sp>
        <p:nvSpPr>
          <p:cNvPr id="248" name="Google Shape;248;g11b440e55f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759f6f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25759f6fa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1f16d8af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21f16d8af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b440e55f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b440e55f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b440e55f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1b440e55f8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5759f6f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25759f6fa5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b440e55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1b440e55f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b440e55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1b440e55f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b440e55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1b440e55f8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4f5992f0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124f5992f0d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4f5992f0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Understand why are we paying more and what are we paying for?</a:t>
            </a:r>
            <a:endParaRPr/>
          </a:p>
        </p:txBody>
      </p:sp>
      <p:sp>
        <p:nvSpPr>
          <p:cNvPr id="101" name="Google Shape;101;g124f5992f0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4f5992f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124f5992f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4f5992f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24f5992f0d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4f5992f0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24f5992f0d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1317025" y="633437"/>
            <a:ext cx="9558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600"/>
              <a:buFont typeface="Bebas Neue"/>
              <a:buNone/>
              <a:defRPr b="1" i="0" sz="66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subTitle"/>
          </p:nvPr>
        </p:nvSpPr>
        <p:spPr>
          <a:xfrm>
            <a:off x="1317025" y="3113112"/>
            <a:ext cx="9558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4400"/>
              <a:buFont typeface="Bebas Neue"/>
              <a:buNone/>
              <a:defRPr sz="4400">
                <a:latin typeface="Bebas Neue"/>
                <a:ea typeface="Bebas Neue"/>
                <a:cs typeface="Bebas Neue"/>
                <a:sym typeface="Bebas Neue"/>
              </a:defRPr>
            </a:lvl1pPr>
            <a:lvl2pPr lvl="1" rtl="0" algn="ctr">
              <a:lnSpc>
                <a:spcPct val="90000"/>
              </a:lnSpc>
              <a:spcBef>
                <a:spcPts val="500"/>
              </a:spcBef>
              <a:spcAft>
                <a:spcPts val="0"/>
              </a:spcAft>
              <a:buClr>
                <a:schemeClr val="dk1"/>
              </a:buClr>
              <a:buSzPts val="2000"/>
              <a:buFont typeface="Open Sans"/>
              <a:buNone/>
              <a:defRPr sz="2000"/>
            </a:lvl2pPr>
            <a:lvl3pPr lvl="2" rtl="0" algn="ctr">
              <a:lnSpc>
                <a:spcPct val="90000"/>
              </a:lnSpc>
              <a:spcBef>
                <a:spcPts val="500"/>
              </a:spcBef>
              <a:spcAft>
                <a:spcPts val="0"/>
              </a:spcAft>
              <a:buClr>
                <a:schemeClr val="dk1"/>
              </a:buClr>
              <a:buSzPts val="1800"/>
              <a:buFont typeface="Open Sans"/>
              <a:buNone/>
              <a:defRPr sz="1800"/>
            </a:lvl3pPr>
            <a:lvl4pPr lvl="3" rtl="0" algn="ctr">
              <a:lnSpc>
                <a:spcPct val="90000"/>
              </a:lnSpc>
              <a:spcBef>
                <a:spcPts val="500"/>
              </a:spcBef>
              <a:spcAft>
                <a:spcPts val="0"/>
              </a:spcAft>
              <a:buClr>
                <a:schemeClr val="dk1"/>
              </a:buClr>
              <a:buSzPts val="1600"/>
              <a:buFont typeface="Open Sans"/>
              <a:buNone/>
              <a:defRPr sz="1600"/>
            </a:lvl4pPr>
            <a:lvl5pPr lvl="4" rtl="0" algn="ctr">
              <a:lnSpc>
                <a:spcPct val="90000"/>
              </a:lnSpc>
              <a:spcBef>
                <a:spcPts val="500"/>
              </a:spcBef>
              <a:spcAft>
                <a:spcPts val="0"/>
              </a:spcAft>
              <a:buClr>
                <a:schemeClr val="dk1"/>
              </a:buClr>
              <a:buSzPts val="1600"/>
              <a:buFont typeface="Open Sans"/>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6" name="Google Shape;16;p2"/>
          <p:cNvSpPr txBox="1"/>
          <p:nvPr>
            <p:ph idx="10" type="dt"/>
          </p:nvPr>
        </p:nvSpPr>
        <p:spPr>
          <a:xfrm>
            <a:off x="2248690" y="6492875"/>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1" type="ftr"/>
          </p:nvPr>
        </p:nvSpPr>
        <p:spPr>
          <a:xfrm>
            <a:off x="4485871" y="6492875"/>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 name="Google Shape;18;p2"/>
          <p:cNvSpPr txBox="1"/>
          <p:nvPr>
            <p:ph idx="12" type="sldNum"/>
          </p:nvPr>
        </p:nvSpPr>
        <p:spPr>
          <a:xfrm>
            <a:off x="8027166" y="6492875"/>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a:solidFill>
                  <a:schemeClr val="lt1"/>
                </a:solidFill>
                <a:latin typeface="Bebas Neue"/>
                <a:ea typeface="Bebas Neue"/>
                <a:cs typeface="Bebas Neue"/>
                <a:sym typeface="Bebas Neue"/>
              </a:defRPr>
            </a:lvl1pPr>
            <a:lvl2pPr indent="0" lvl="1" marL="0" rtl="0" algn="r">
              <a:spcBef>
                <a:spcPts val="0"/>
              </a:spcBef>
              <a:buNone/>
              <a:defRPr b="0" i="0" sz="1200">
                <a:solidFill>
                  <a:schemeClr val="lt1"/>
                </a:solidFill>
                <a:latin typeface="Bebas Neue"/>
                <a:ea typeface="Bebas Neue"/>
                <a:cs typeface="Bebas Neue"/>
                <a:sym typeface="Bebas Neue"/>
              </a:defRPr>
            </a:lvl2pPr>
            <a:lvl3pPr indent="0" lvl="2" marL="0" rtl="0" algn="r">
              <a:spcBef>
                <a:spcPts val="0"/>
              </a:spcBef>
              <a:buNone/>
              <a:defRPr b="0" i="0" sz="1200">
                <a:solidFill>
                  <a:schemeClr val="lt1"/>
                </a:solidFill>
                <a:latin typeface="Bebas Neue"/>
                <a:ea typeface="Bebas Neue"/>
                <a:cs typeface="Bebas Neue"/>
                <a:sym typeface="Bebas Neue"/>
              </a:defRPr>
            </a:lvl3pPr>
            <a:lvl4pPr indent="0" lvl="3" marL="0" rtl="0" algn="r">
              <a:spcBef>
                <a:spcPts val="0"/>
              </a:spcBef>
              <a:buNone/>
              <a:defRPr b="0" i="0" sz="1200">
                <a:solidFill>
                  <a:schemeClr val="lt1"/>
                </a:solidFill>
                <a:latin typeface="Bebas Neue"/>
                <a:ea typeface="Bebas Neue"/>
                <a:cs typeface="Bebas Neue"/>
                <a:sym typeface="Bebas Neue"/>
              </a:defRPr>
            </a:lvl4pPr>
            <a:lvl5pPr indent="0" lvl="4" marL="0" rtl="0" algn="r">
              <a:spcBef>
                <a:spcPts val="0"/>
              </a:spcBef>
              <a:buNone/>
              <a:defRPr b="0" i="0" sz="1200">
                <a:solidFill>
                  <a:schemeClr val="lt1"/>
                </a:solidFill>
                <a:latin typeface="Bebas Neue"/>
                <a:ea typeface="Bebas Neue"/>
                <a:cs typeface="Bebas Neue"/>
                <a:sym typeface="Bebas Neue"/>
              </a:defRPr>
            </a:lvl5pPr>
            <a:lvl6pPr indent="0" lvl="5" marL="0" rtl="0" algn="r">
              <a:spcBef>
                <a:spcPts val="0"/>
              </a:spcBef>
              <a:buNone/>
              <a:defRPr b="0" i="0" sz="1200">
                <a:solidFill>
                  <a:schemeClr val="lt1"/>
                </a:solidFill>
                <a:latin typeface="Bebas Neue"/>
                <a:ea typeface="Bebas Neue"/>
                <a:cs typeface="Bebas Neue"/>
                <a:sym typeface="Bebas Neue"/>
              </a:defRPr>
            </a:lvl6pPr>
            <a:lvl7pPr indent="0" lvl="6" marL="0" rtl="0" algn="r">
              <a:spcBef>
                <a:spcPts val="0"/>
              </a:spcBef>
              <a:buNone/>
              <a:defRPr b="0" i="0" sz="1200">
                <a:solidFill>
                  <a:schemeClr val="lt1"/>
                </a:solidFill>
                <a:latin typeface="Bebas Neue"/>
                <a:ea typeface="Bebas Neue"/>
                <a:cs typeface="Bebas Neue"/>
                <a:sym typeface="Bebas Neue"/>
              </a:defRPr>
            </a:lvl7pPr>
            <a:lvl8pPr indent="0" lvl="7" marL="0" rtl="0" algn="r">
              <a:spcBef>
                <a:spcPts val="0"/>
              </a:spcBef>
              <a:buNone/>
              <a:defRPr b="0" i="0" sz="1200">
                <a:solidFill>
                  <a:schemeClr val="lt1"/>
                </a:solidFill>
                <a:latin typeface="Bebas Neue"/>
                <a:ea typeface="Bebas Neue"/>
                <a:cs typeface="Bebas Neue"/>
                <a:sym typeface="Bebas Neue"/>
              </a:defRPr>
            </a:lvl8pPr>
            <a:lvl9pPr indent="0" lvl="8" marL="0" rtl="0" algn="r">
              <a:spcBef>
                <a:spcPts val="0"/>
              </a:spcBef>
              <a:buNone/>
              <a:defRPr b="0" i="0" sz="1200">
                <a:solidFill>
                  <a:schemeClr val="lt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530673" y="417376"/>
            <a:ext cx="86238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p:nvPr>
            <p:ph idx="1" type="body"/>
          </p:nvPr>
        </p:nvSpPr>
        <p:spPr>
          <a:xfrm>
            <a:off x="530673" y="1841862"/>
            <a:ext cx="8623800" cy="4387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dk1"/>
              </a:buClr>
              <a:buSzPts val="2800"/>
              <a:buFont typeface="Open Sans"/>
              <a:buChar char="•"/>
              <a:defRPr/>
            </a:lvl1pPr>
            <a:lvl2pPr indent="-381000" lvl="1" marL="914400" rtl="0" algn="l">
              <a:lnSpc>
                <a:spcPct val="90000"/>
              </a:lnSpc>
              <a:spcBef>
                <a:spcPts val="500"/>
              </a:spcBef>
              <a:spcAft>
                <a:spcPts val="0"/>
              </a:spcAft>
              <a:buClr>
                <a:schemeClr val="dk1"/>
              </a:buClr>
              <a:buSzPts val="2400"/>
              <a:buFont typeface="Open Sans"/>
              <a:buChar char="•"/>
              <a:defRPr/>
            </a:lvl2pPr>
            <a:lvl3pPr indent="-355600" lvl="2" marL="1371600" rtl="0" algn="l">
              <a:lnSpc>
                <a:spcPct val="90000"/>
              </a:lnSpc>
              <a:spcBef>
                <a:spcPts val="500"/>
              </a:spcBef>
              <a:spcAft>
                <a:spcPts val="0"/>
              </a:spcAft>
              <a:buClr>
                <a:schemeClr val="dk1"/>
              </a:buClr>
              <a:buSzPts val="2000"/>
              <a:buFont typeface="Open Sans"/>
              <a:buChar char="•"/>
              <a:defRPr/>
            </a:lvl3pPr>
            <a:lvl4pPr indent="-342900" lvl="3" marL="1828800" rtl="0" algn="l">
              <a:lnSpc>
                <a:spcPct val="90000"/>
              </a:lnSpc>
              <a:spcBef>
                <a:spcPts val="500"/>
              </a:spcBef>
              <a:spcAft>
                <a:spcPts val="0"/>
              </a:spcAft>
              <a:buClr>
                <a:schemeClr val="dk1"/>
              </a:buClr>
              <a:buSzPts val="1800"/>
              <a:buFont typeface="Open Sans"/>
              <a:buChar char="•"/>
              <a:defRPr/>
            </a:lvl4pPr>
            <a:lvl5pPr indent="-342900" lvl="4" marL="2286000" rtl="0" algn="l">
              <a:lnSpc>
                <a:spcPct val="90000"/>
              </a:lnSpc>
              <a:spcBef>
                <a:spcPts val="500"/>
              </a:spcBef>
              <a:spcAft>
                <a:spcPts val="0"/>
              </a:spcAft>
              <a:buClr>
                <a:schemeClr val="dk1"/>
              </a:buClr>
              <a:buSzPts val="1800"/>
              <a:buFont typeface="Open Sans"/>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891539" y="6356349"/>
            <a:ext cx="1822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3"/>
          <p:cNvSpPr txBox="1"/>
          <p:nvPr>
            <p:ph idx="11" type="ftr"/>
          </p:nvPr>
        </p:nvSpPr>
        <p:spPr>
          <a:xfrm>
            <a:off x="3344629"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3"/>
          <p:cNvSpPr txBox="1"/>
          <p:nvPr>
            <p:ph idx="12" type="sldNum"/>
          </p:nvPr>
        </p:nvSpPr>
        <p:spPr>
          <a:xfrm>
            <a:off x="7250424" y="6356350"/>
            <a:ext cx="641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462093" y="1683613"/>
            <a:ext cx="82515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5400"/>
              <a:buFont typeface="Bebas Neue"/>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p:nvPr>
            <p:ph idx="1" type="body"/>
          </p:nvPr>
        </p:nvSpPr>
        <p:spPr>
          <a:xfrm>
            <a:off x="462093" y="4563338"/>
            <a:ext cx="82515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Font typeface="Open Sans"/>
              <a:buNone/>
              <a:defRPr sz="2400">
                <a:solidFill>
                  <a:srgbClr val="888888"/>
                </a:solidFill>
              </a:defRPr>
            </a:lvl1pPr>
            <a:lvl2pPr indent="-228600" lvl="1" marL="914400" rtl="0" algn="l">
              <a:lnSpc>
                <a:spcPct val="90000"/>
              </a:lnSpc>
              <a:spcBef>
                <a:spcPts val="500"/>
              </a:spcBef>
              <a:spcAft>
                <a:spcPts val="0"/>
              </a:spcAft>
              <a:buClr>
                <a:srgbClr val="888888"/>
              </a:buClr>
              <a:buSzPts val="2000"/>
              <a:buFont typeface="Open Sans"/>
              <a:buNone/>
              <a:defRPr sz="2000">
                <a:solidFill>
                  <a:srgbClr val="888888"/>
                </a:solidFill>
              </a:defRPr>
            </a:lvl2pPr>
            <a:lvl3pPr indent="-228600" lvl="2" marL="1371600" rtl="0" algn="l">
              <a:lnSpc>
                <a:spcPct val="90000"/>
              </a:lnSpc>
              <a:spcBef>
                <a:spcPts val="500"/>
              </a:spcBef>
              <a:spcAft>
                <a:spcPts val="0"/>
              </a:spcAft>
              <a:buClr>
                <a:srgbClr val="888888"/>
              </a:buClr>
              <a:buSzPts val="1800"/>
              <a:buFont typeface="Open Sans"/>
              <a:buNone/>
              <a:defRPr sz="1800">
                <a:solidFill>
                  <a:srgbClr val="888888"/>
                </a:solidFill>
              </a:defRPr>
            </a:lvl3pPr>
            <a:lvl4pPr indent="-228600" lvl="3" marL="1828800" rtl="0" algn="l">
              <a:lnSpc>
                <a:spcPct val="90000"/>
              </a:lnSpc>
              <a:spcBef>
                <a:spcPts val="500"/>
              </a:spcBef>
              <a:spcAft>
                <a:spcPts val="0"/>
              </a:spcAft>
              <a:buClr>
                <a:srgbClr val="888888"/>
              </a:buClr>
              <a:buSzPts val="1600"/>
              <a:buFont typeface="Open Sans"/>
              <a:buNone/>
              <a:defRPr sz="1600">
                <a:solidFill>
                  <a:srgbClr val="888888"/>
                </a:solidFill>
              </a:defRPr>
            </a:lvl4pPr>
            <a:lvl5pPr indent="-228600" lvl="4" marL="2286000" rtl="0" algn="l">
              <a:lnSpc>
                <a:spcPct val="90000"/>
              </a:lnSpc>
              <a:spcBef>
                <a:spcPts val="500"/>
              </a:spcBef>
              <a:spcAft>
                <a:spcPts val="0"/>
              </a:spcAft>
              <a:buClr>
                <a:srgbClr val="888888"/>
              </a:buClr>
              <a:buSzPts val="1600"/>
              <a:buFont typeface="Open Sans"/>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4"/>
          <p:cNvSpPr txBox="1"/>
          <p:nvPr>
            <p:ph idx="10" type="dt"/>
          </p:nvPr>
        </p:nvSpPr>
        <p:spPr>
          <a:xfrm>
            <a:off x="519243" y="6356349"/>
            <a:ext cx="21837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4"/>
          <p:cNvSpPr txBox="1"/>
          <p:nvPr>
            <p:ph idx="11" type="ftr"/>
          </p:nvPr>
        </p:nvSpPr>
        <p:spPr>
          <a:xfrm>
            <a:off x="3333199"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
          <p:cNvSpPr txBox="1"/>
          <p:nvPr>
            <p:ph idx="12" type="sldNum"/>
          </p:nvPr>
        </p:nvSpPr>
        <p:spPr>
          <a:xfrm>
            <a:off x="7238993" y="6356350"/>
            <a:ext cx="1474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5"/>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5"/>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62093" y="417376"/>
            <a:ext cx="86238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6"/>
          <p:cNvSpPr txBox="1"/>
          <p:nvPr>
            <p:ph idx="1" type="body"/>
          </p:nvPr>
        </p:nvSpPr>
        <p:spPr>
          <a:xfrm>
            <a:off x="404943" y="1873975"/>
            <a:ext cx="42063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 name="Google Shape;38;p6"/>
          <p:cNvSpPr txBox="1"/>
          <p:nvPr>
            <p:ph idx="2" type="body"/>
          </p:nvPr>
        </p:nvSpPr>
        <p:spPr>
          <a:xfrm>
            <a:off x="4730926" y="1873975"/>
            <a:ext cx="42978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 name="Google Shape;39;p6"/>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6"/>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6"/>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04943" y="299811"/>
            <a:ext cx="86238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7"/>
          <p:cNvSpPr txBox="1"/>
          <p:nvPr>
            <p:ph idx="1" type="body"/>
          </p:nvPr>
        </p:nvSpPr>
        <p:spPr>
          <a:xfrm>
            <a:off x="404940" y="1615849"/>
            <a:ext cx="43890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Font typeface="Open Sans"/>
              <a:buNone/>
              <a:defRPr b="1" sz="2400"/>
            </a:lvl1pPr>
            <a:lvl2pPr indent="-228600" lvl="1" marL="914400" rtl="0" algn="l">
              <a:lnSpc>
                <a:spcPct val="90000"/>
              </a:lnSpc>
              <a:spcBef>
                <a:spcPts val="500"/>
              </a:spcBef>
              <a:spcAft>
                <a:spcPts val="0"/>
              </a:spcAft>
              <a:buClr>
                <a:schemeClr val="dk1"/>
              </a:buClr>
              <a:buSzPts val="2000"/>
              <a:buFont typeface="Open Sans"/>
              <a:buNone/>
              <a:defRPr b="1" sz="2000"/>
            </a:lvl2pPr>
            <a:lvl3pPr indent="-228600" lvl="2" marL="1371600" rtl="0" algn="l">
              <a:lnSpc>
                <a:spcPct val="90000"/>
              </a:lnSpc>
              <a:spcBef>
                <a:spcPts val="500"/>
              </a:spcBef>
              <a:spcAft>
                <a:spcPts val="0"/>
              </a:spcAft>
              <a:buClr>
                <a:schemeClr val="dk1"/>
              </a:buClr>
              <a:buSzPts val="1800"/>
              <a:buFont typeface="Open Sans"/>
              <a:buNone/>
              <a:defRPr b="1" sz="1800"/>
            </a:lvl3pPr>
            <a:lvl4pPr indent="-228600" lvl="3" marL="1828800" rtl="0" algn="l">
              <a:lnSpc>
                <a:spcPct val="90000"/>
              </a:lnSpc>
              <a:spcBef>
                <a:spcPts val="500"/>
              </a:spcBef>
              <a:spcAft>
                <a:spcPts val="0"/>
              </a:spcAft>
              <a:buClr>
                <a:schemeClr val="dk1"/>
              </a:buClr>
              <a:buSzPts val="1600"/>
              <a:buFont typeface="Open Sans"/>
              <a:buNone/>
              <a:defRPr b="1" sz="1600"/>
            </a:lvl4pPr>
            <a:lvl5pPr indent="-228600" lvl="4" marL="2286000" rtl="0" algn="l">
              <a:lnSpc>
                <a:spcPct val="90000"/>
              </a:lnSpc>
              <a:spcBef>
                <a:spcPts val="500"/>
              </a:spcBef>
              <a:spcAft>
                <a:spcPts val="0"/>
              </a:spcAft>
              <a:buClr>
                <a:schemeClr val="dk1"/>
              </a:buClr>
              <a:buSzPts val="1600"/>
              <a:buFont typeface="Open Sans"/>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2" type="body"/>
          </p:nvPr>
        </p:nvSpPr>
        <p:spPr>
          <a:xfrm>
            <a:off x="404941" y="2439761"/>
            <a:ext cx="43890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 name="Google Shape;46;p7"/>
          <p:cNvSpPr txBox="1"/>
          <p:nvPr>
            <p:ph idx="3" type="body"/>
          </p:nvPr>
        </p:nvSpPr>
        <p:spPr>
          <a:xfrm>
            <a:off x="4911629" y="1615849"/>
            <a:ext cx="4116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Font typeface="Open Sans"/>
              <a:buNone/>
              <a:defRPr b="1" sz="2400"/>
            </a:lvl1pPr>
            <a:lvl2pPr indent="-228600" lvl="1" marL="914400" rtl="0" algn="l">
              <a:lnSpc>
                <a:spcPct val="90000"/>
              </a:lnSpc>
              <a:spcBef>
                <a:spcPts val="500"/>
              </a:spcBef>
              <a:spcAft>
                <a:spcPts val="0"/>
              </a:spcAft>
              <a:buClr>
                <a:schemeClr val="dk1"/>
              </a:buClr>
              <a:buSzPts val="2000"/>
              <a:buFont typeface="Open Sans"/>
              <a:buNone/>
              <a:defRPr b="1" sz="2000"/>
            </a:lvl2pPr>
            <a:lvl3pPr indent="-228600" lvl="2" marL="1371600" rtl="0" algn="l">
              <a:lnSpc>
                <a:spcPct val="90000"/>
              </a:lnSpc>
              <a:spcBef>
                <a:spcPts val="500"/>
              </a:spcBef>
              <a:spcAft>
                <a:spcPts val="0"/>
              </a:spcAft>
              <a:buClr>
                <a:schemeClr val="dk1"/>
              </a:buClr>
              <a:buSzPts val="1800"/>
              <a:buFont typeface="Open Sans"/>
              <a:buNone/>
              <a:defRPr b="1" sz="1800"/>
            </a:lvl3pPr>
            <a:lvl4pPr indent="-228600" lvl="3" marL="1828800" rtl="0" algn="l">
              <a:lnSpc>
                <a:spcPct val="90000"/>
              </a:lnSpc>
              <a:spcBef>
                <a:spcPts val="500"/>
              </a:spcBef>
              <a:spcAft>
                <a:spcPts val="0"/>
              </a:spcAft>
              <a:buClr>
                <a:schemeClr val="dk1"/>
              </a:buClr>
              <a:buSzPts val="1600"/>
              <a:buFont typeface="Open Sans"/>
              <a:buNone/>
              <a:defRPr b="1" sz="1600"/>
            </a:lvl4pPr>
            <a:lvl5pPr indent="-228600" lvl="4" marL="2286000" rtl="0" algn="l">
              <a:lnSpc>
                <a:spcPct val="90000"/>
              </a:lnSpc>
              <a:spcBef>
                <a:spcPts val="500"/>
              </a:spcBef>
              <a:spcAft>
                <a:spcPts val="0"/>
              </a:spcAft>
              <a:buClr>
                <a:schemeClr val="dk1"/>
              </a:buClr>
              <a:buSzPts val="1600"/>
              <a:buFont typeface="Open Sans"/>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4" type="body"/>
          </p:nvPr>
        </p:nvSpPr>
        <p:spPr>
          <a:xfrm>
            <a:off x="4911629" y="2439761"/>
            <a:ext cx="4116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 name="Google Shape;48;p7"/>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7"/>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7"/>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62093" y="417376"/>
            <a:ext cx="86238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8"/>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8"/>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404943" y="465138"/>
            <a:ext cx="3099900" cy="1600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Bebas Neue"/>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9"/>
          <p:cNvSpPr txBox="1"/>
          <p:nvPr>
            <p:ph idx="1" type="body"/>
          </p:nvPr>
        </p:nvSpPr>
        <p:spPr>
          <a:xfrm>
            <a:off x="3657594" y="465138"/>
            <a:ext cx="5370900" cy="54039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Font typeface="Open Sans"/>
              <a:buChar char="•"/>
              <a:defRPr sz="3200"/>
            </a:lvl1pPr>
            <a:lvl2pPr indent="-406400" lvl="1" marL="914400" rtl="0" algn="l">
              <a:lnSpc>
                <a:spcPct val="90000"/>
              </a:lnSpc>
              <a:spcBef>
                <a:spcPts val="500"/>
              </a:spcBef>
              <a:spcAft>
                <a:spcPts val="0"/>
              </a:spcAft>
              <a:buClr>
                <a:schemeClr val="dk1"/>
              </a:buClr>
              <a:buSzPts val="2800"/>
              <a:buFont typeface="Open Sans"/>
              <a:buChar char="•"/>
              <a:defRPr sz="2800"/>
            </a:lvl2pPr>
            <a:lvl3pPr indent="-381000" lvl="2" marL="1371600" rtl="0" algn="l">
              <a:lnSpc>
                <a:spcPct val="90000"/>
              </a:lnSpc>
              <a:spcBef>
                <a:spcPts val="500"/>
              </a:spcBef>
              <a:spcAft>
                <a:spcPts val="0"/>
              </a:spcAft>
              <a:buClr>
                <a:schemeClr val="dk1"/>
              </a:buClr>
              <a:buSzPts val="2400"/>
              <a:buFont typeface="Open Sans"/>
              <a:buChar char="•"/>
              <a:defRPr sz="2400"/>
            </a:lvl3pPr>
            <a:lvl4pPr indent="-355600" lvl="3" marL="1828800" rtl="0" algn="l">
              <a:lnSpc>
                <a:spcPct val="90000"/>
              </a:lnSpc>
              <a:spcBef>
                <a:spcPts val="500"/>
              </a:spcBef>
              <a:spcAft>
                <a:spcPts val="0"/>
              </a:spcAft>
              <a:buClr>
                <a:schemeClr val="dk1"/>
              </a:buClr>
              <a:buSzPts val="2000"/>
              <a:buFont typeface="Open Sans"/>
              <a:buChar char="•"/>
              <a:defRPr sz="2000"/>
            </a:lvl4pPr>
            <a:lvl5pPr indent="-355600" lvl="4" marL="2286000" rtl="0" algn="l">
              <a:lnSpc>
                <a:spcPct val="90000"/>
              </a:lnSpc>
              <a:spcBef>
                <a:spcPts val="500"/>
              </a:spcBef>
              <a:spcAft>
                <a:spcPts val="0"/>
              </a:spcAft>
              <a:buClr>
                <a:schemeClr val="dk1"/>
              </a:buClr>
              <a:buSzPts val="2000"/>
              <a:buFont typeface="Open Sans"/>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9" name="Google Shape;59;p9"/>
          <p:cNvSpPr txBox="1"/>
          <p:nvPr>
            <p:ph idx="2" type="body"/>
          </p:nvPr>
        </p:nvSpPr>
        <p:spPr>
          <a:xfrm>
            <a:off x="404943" y="2065338"/>
            <a:ext cx="30999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Font typeface="Open Sans"/>
              <a:buNone/>
              <a:defRPr sz="1600"/>
            </a:lvl1pPr>
            <a:lvl2pPr indent="-228600" lvl="1" marL="914400" rtl="0" algn="l">
              <a:lnSpc>
                <a:spcPct val="90000"/>
              </a:lnSpc>
              <a:spcBef>
                <a:spcPts val="500"/>
              </a:spcBef>
              <a:spcAft>
                <a:spcPts val="0"/>
              </a:spcAft>
              <a:buClr>
                <a:schemeClr val="dk1"/>
              </a:buClr>
              <a:buSzPts val="1400"/>
              <a:buFont typeface="Open Sans"/>
              <a:buNone/>
              <a:defRPr sz="1400"/>
            </a:lvl2pPr>
            <a:lvl3pPr indent="-228600" lvl="2" marL="1371600" rtl="0" algn="l">
              <a:lnSpc>
                <a:spcPct val="90000"/>
              </a:lnSpc>
              <a:spcBef>
                <a:spcPts val="500"/>
              </a:spcBef>
              <a:spcAft>
                <a:spcPts val="0"/>
              </a:spcAft>
              <a:buClr>
                <a:schemeClr val="dk1"/>
              </a:buClr>
              <a:buSzPts val="1200"/>
              <a:buFont typeface="Open Sans"/>
              <a:buNone/>
              <a:defRPr sz="1200"/>
            </a:lvl3pPr>
            <a:lvl4pPr indent="-228600" lvl="3" marL="1828800" rtl="0" algn="l">
              <a:lnSpc>
                <a:spcPct val="90000"/>
              </a:lnSpc>
              <a:spcBef>
                <a:spcPts val="500"/>
              </a:spcBef>
              <a:spcAft>
                <a:spcPts val="0"/>
              </a:spcAft>
              <a:buClr>
                <a:schemeClr val="dk1"/>
              </a:buClr>
              <a:buSzPts val="1000"/>
              <a:buFont typeface="Open Sans"/>
              <a:buNone/>
              <a:defRPr sz="1000"/>
            </a:lvl4pPr>
            <a:lvl5pPr indent="-228600" lvl="4" marL="2286000" rtl="0" algn="l">
              <a:lnSpc>
                <a:spcPct val="90000"/>
              </a:lnSpc>
              <a:spcBef>
                <a:spcPts val="500"/>
              </a:spcBef>
              <a:spcAft>
                <a:spcPts val="0"/>
              </a:spcAft>
              <a:buClr>
                <a:schemeClr val="dk1"/>
              </a:buClr>
              <a:buSzPts val="1000"/>
              <a:buFont typeface="Open Sans"/>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0" name="Google Shape;60;p9"/>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9"/>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9"/>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04944" y="483326"/>
            <a:ext cx="2677800" cy="1600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Bebas Neue"/>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10"/>
          <p:cNvSpPr/>
          <p:nvPr>
            <p:ph idx="2" type="pic"/>
          </p:nvPr>
        </p:nvSpPr>
        <p:spPr>
          <a:xfrm>
            <a:off x="3218899" y="483326"/>
            <a:ext cx="5809800" cy="5403900"/>
          </a:xfrm>
          <a:prstGeom prst="rect">
            <a:avLst/>
          </a:prstGeom>
          <a:noFill/>
          <a:ln>
            <a:noFill/>
          </a:ln>
        </p:spPr>
      </p:sp>
      <p:sp>
        <p:nvSpPr>
          <p:cNvPr id="66" name="Google Shape;66;p10"/>
          <p:cNvSpPr txBox="1"/>
          <p:nvPr>
            <p:ph idx="1" type="body"/>
          </p:nvPr>
        </p:nvSpPr>
        <p:spPr>
          <a:xfrm>
            <a:off x="404944" y="2083526"/>
            <a:ext cx="26778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Font typeface="Open Sans"/>
              <a:buNone/>
              <a:defRPr sz="1600"/>
            </a:lvl1pPr>
            <a:lvl2pPr indent="-228600" lvl="1" marL="914400" rtl="0" algn="l">
              <a:lnSpc>
                <a:spcPct val="90000"/>
              </a:lnSpc>
              <a:spcBef>
                <a:spcPts val="500"/>
              </a:spcBef>
              <a:spcAft>
                <a:spcPts val="0"/>
              </a:spcAft>
              <a:buClr>
                <a:schemeClr val="dk1"/>
              </a:buClr>
              <a:buSzPts val="1400"/>
              <a:buFont typeface="Open Sans"/>
              <a:buNone/>
              <a:defRPr sz="1400"/>
            </a:lvl2pPr>
            <a:lvl3pPr indent="-228600" lvl="2" marL="1371600" rtl="0" algn="l">
              <a:lnSpc>
                <a:spcPct val="90000"/>
              </a:lnSpc>
              <a:spcBef>
                <a:spcPts val="500"/>
              </a:spcBef>
              <a:spcAft>
                <a:spcPts val="0"/>
              </a:spcAft>
              <a:buClr>
                <a:schemeClr val="dk1"/>
              </a:buClr>
              <a:buSzPts val="1200"/>
              <a:buFont typeface="Open Sans"/>
              <a:buNone/>
              <a:defRPr sz="1200"/>
            </a:lvl3pPr>
            <a:lvl4pPr indent="-228600" lvl="3" marL="1828800" rtl="0" algn="l">
              <a:lnSpc>
                <a:spcPct val="90000"/>
              </a:lnSpc>
              <a:spcBef>
                <a:spcPts val="500"/>
              </a:spcBef>
              <a:spcAft>
                <a:spcPts val="0"/>
              </a:spcAft>
              <a:buClr>
                <a:schemeClr val="dk1"/>
              </a:buClr>
              <a:buSzPts val="1000"/>
              <a:buFont typeface="Open Sans"/>
              <a:buNone/>
              <a:defRPr sz="1000"/>
            </a:lvl4pPr>
            <a:lvl5pPr indent="-228600" lvl="4" marL="2286000" rtl="0" algn="l">
              <a:lnSpc>
                <a:spcPct val="90000"/>
              </a:lnSpc>
              <a:spcBef>
                <a:spcPts val="500"/>
              </a:spcBef>
              <a:spcAft>
                <a:spcPts val="0"/>
              </a:spcAft>
              <a:buClr>
                <a:schemeClr val="dk1"/>
              </a:buClr>
              <a:buSzPts val="1000"/>
              <a:buFont typeface="Open Sans"/>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0"/>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0"/>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1.xml"/><Relationship Id="rId12" Type="http://schemas.openxmlformats.org/officeDocument/2006/relationships/slideLayout" Target="../slideLayouts/slideLayout9.xml"/><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62093" y="417376"/>
            <a:ext cx="8623800" cy="13257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5400"/>
              <a:buFont typeface="Bebas Neue"/>
              <a:buNone/>
              <a:defRPr b="1" i="0" sz="5400" u="none" cap="none" strike="noStrike">
                <a:solidFill>
                  <a:schemeClr val="dk1"/>
                </a:solidFill>
                <a:latin typeface="Bebas Neue"/>
                <a:ea typeface="Bebas Neue"/>
                <a:cs typeface="Bebas Neue"/>
                <a:sym typeface="Bebas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462093" y="1841862"/>
            <a:ext cx="8623800" cy="4387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Open Sans"/>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Open Sans"/>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Open Sans"/>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8" name="Google Shape;8;p1"/>
          <p:cNvSpPr txBox="1"/>
          <p:nvPr>
            <p:ph idx="10" type="dt"/>
          </p:nvPr>
        </p:nvSpPr>
        <p:spPr>
          <a:xfrm>
            <a:off x="462093" y="6356349"/>
            <a:ext cx="19713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Bebas Neue"/>
                <a:ea typeface="Bebas Neue"/>
                <a:cs typeface="Bebas Neue"/>
                <a:sym typeface="Bebas Neue"/>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9" name="Google Shape;9;p1"/>
          <p:cNvSpPr txBox="1"/>
          <p:nvPr>
            <p:ph idx="11" type="ftr"/>
          </p:nvPr>
        </p:nvSpPr>
        <p:spPr>
          <a:xfrm>
            <a:off x="2699274" y="6356349"/>
            <a:ext cx="32754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Bebas Neue"/>
                <a:ea typeface="Bebas Neue"/>
                <a:cs typeface="Bebas Neue"/>
                <a:sym typeface="Bebas Neue"/>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10" name="Google Shape;10;p1"/>
          <p:cNvSpPr txBox="1"/>
          <p:nvPr>
            <p:ph idx="12" type="sldNum"/>
          </p:nvPr>
        </p:nvSpPr>
        <p:spPr>
          <a:xfrm>
            <a:off x="6240569" y="6356349"/>
            <a:ext cx="15165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Bebas Neue"/>
                <a:ea typeface="Bebas Neue"/>
                <a:cs typeface="Bebas Neue"/>
                <a:sym typeface="Bebas Neue"/>
              </a:defRPr>
            </a:lvl1pPr>
            <a:lvl2pPr indent="0" lvl="1" marL="0" marR="0" rtl="0" algn="r">
              <a:spcBef>
                <a:spcPts val="0"/>
              </a:spcBef>
              <a:buNone/>
              <a:defRPr b="0" i="0" sz="1200" u="none" cap="none" strike="noStrike">
                <a:solidFill>
                  <a:srgbClr val="888888"/>
                </a:solidFill>
                <a:latin typeface="Bebas Neue"/>
                <a:ea typeface="Bebas Neue"/>
                <a:cs typeface="Bebas Neue"/>
                <a:sym typeface="Bebas Neue"/>
              </a:defRPr>
            </a:lvl2pPr>
            <a:lvl3pPr indent="0" lvl="2" marL="0" marR="0" rtl="0" algn="r">
              <a:spcBef>
                <a:spcPts val="0"/>
              </a:spcBef>
              <a:buNone/>
              <a:defRPr b="0" i="0" sz="1200" u="none" cap="none" strike="noStrike">
                <a:solidFill>
                  <a:srgbClr val="888888"/>
                </a:solidFill>
                <a:latin typeface="Bebas Neue"/>
                <a:ea typeface="Bebas Neue"/>
                <a:cs typeface="Bebas Neue"/>
                <a:sym typeface="Bebas Neue"/>
              </a:defRPr>
            </a:lvl3pPr>
            <a:lvl4pPr indent="0" lvl="3" marL="0" marR="0" rtl="0" algn="r">
              <a:spcBef>
                <a:spcPts val="0"/>
              </a:spcBef>
              <a:buNone/>
              <a:defRPr b="0" i="0" sz="1200" u="none" cap="none" strike="noStrike">
                <a:solidFill>
                  <a:srgbClr val="888888"/>
                </a:solidFill>
                <a:latin typeface="Bebas Neue"/>
                <a:ea typeface="Bebas Neue"/>
                <a:cs typeface="Bebas Neue"/>
                <a:sym typeface="Bebas Neue"/>
              </a:defRPr>
            </a:lvl4pPr>
            <a:lvl5pPr indent="0" lvl="4" marL="0" marR="0" rtl="0" algn="r">
              <a:spcBef>
                <a:spcPts val="0"/>
              </a:spcBef>
              <a:buNone/>
              <a:defRPr b="0" i="0" sz="1200" u="none" cap="none" strike="noStrike">
                <a:solidFill>
                  <a:srgbClr val="888888"/>
                </a:solidFill>
                <a:latin typeface="Bebas Neue"/>
                <a:ea typeface="Bebas Neue"/>
                <a:cs typeface="Bebas Neue"/>
                <a:sym typeface="Bebas Neue"/>
              </a:defRPr>
            </a:lvl5pPr>
            <a:lvl6pPr indent="0" lvl="5" marL="0" marR="0" rtl="0" algn="r">
              <a:spcBef>
                <a:spcPts val="0"/>
              </a:spcBef>
              <a:buNone/>
              <a:defRPr b="0" i="0" sz="1200" u="none" cap="none" strike="noStrike">
                <a:solidFill>
                  <a:srgbClr val="888888"/>
                </a:solidFill>
                <a:latin typeface="Bebas Neue"/>
                <a:ea typeface="Bebas Neue"/>
                <a:cs typeface="Bebas Neue"/>
                <a:sym typeface="Bebas Neue"/>
              </a:defRPr>
            </a:lvl6pPr>
            <a:lvl7pPr indent="0" lvl="6" marL="0" marR="0" rtl="0" algn="r">
              <a:spcBef>
                <a:spcPts val="0"/>
              </a:spcBef>
              <a:buNone/>
              <a:defRPr b="0" i="0" sz="1200" u="none" cap="none" strike="noStrike">
                <a:solidFill>
                  <a:srgbClr val="888888"/>
                </a:solidFill>
                <a:latin typeface="Bebas Neue"/>
                <a:ea typeface="Bebas Neue"/>
                <a:cs typeface="Bebas Neue"/>
                <a:sym typeface="Bebas Neue"/>
              </a:defRPr>
            </a:lvl7pPr>
            <a:lvl8pPr indent="0" lvl="7" marL="0" marR="0" rtl="0" algn="r">
              <a:spcBef>
                <a:spcPts val="0"/>
              </a:spcBef>
              <a:buNone/>
              <a:defRPr b="0" i="0" sz="1200" u="none" cap="none" strike="noStrike">
                <a:solidFill>
                  <a:srgbClr val="888888"/>
                </a:solidFill>
                <a:latin typeface="Bebas Neue"/>
                <a:ea typeface="Bebas Neue"/>
                <a:cs typeface="Bebas Neue"/>
                <a:sym typeface="Bebas Neue"/>
              </a:defRPr>
            </a:lvl8pPr>
            <a:lvl9pPr indent="0" lvl="8" marL="0" marR="0" rtl="0" algn="r">
              <a:spcBef>
                <a:spcPts val="0"/>
              </a:spcBef>
              <a:buNone/>
              <a:defRPr b="0" i="0" sz="1200" u="none" cap="none" strike="noStrike">
                <a:solidFill>
                  <a:srgbClr val="888888"/>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2">
            <a:alphaModFix/>
          </a:blip>
          <a:srcRect b="0" l="0" r="0" t="0"/>
          <a:stretch/>
        </p:blipFill>
        <p:spPr>
          <a:xfrm rot="-5400000">
            <a:off x="-610475" y="4914981"/>
            <a:ext cx="896556" cy="324395"/>
          </a:xfrm>
          <a:prstGeom prst="rect">
            <a:avLst/>
          </a:prstGeom>
          <a:noFill/>
          <a:ln>
            <a:noFill/>
          </a:ln>
        </p:spPr>
      </p:pic>
      <p:sp>
        <p:nvSpPr>
          <p:cNvPr id="12" name="Google Shape;12;p1"/>
          <p:cNvSpPr txBox="1"/>
          <p:nvPr/>
        </p:nvSpPr>
        <p:spPr>
          <a:xfrm rot="-5400000">
            <a:off x="-2113782" y="2546150"/>
            <a:ext cx="3888600" cy="27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A5A5A5"/>
                </a:solidFill>
                <a:latin typeface="Lato"/>
                <a:ea typeface="Lato"/>
                <a:cs typeface="Lato"/>
                <a:sym typeface="Lato"/>
              </a:rPr>
              <a:t>Find more PowerPoint templates on </a:t>
            </a:r>
            <a:r>
              <a:rPr b="1" i="0" lang="en-US" sz="1200" u="sng" cap="none" strike="noStrike">
                <a:solidFill>
                  <a:schemeClr val="hlink"/>
                </a:solidFill>
                <a:latin typeface="Lato"/>
                <a:ea typeface="Lato"/>
                <a:cs typeface="Lato"/>
                <a:sym typeface="Lato"/>
                <a:hlinkClick r:id="rId3"/>
              </a:rPr>
              <a:t>prezentr.com</a:t>
            </a:r>
            <a:r>
              <a:rPr b="0" i="0" lang="en-US" sz="1200" u="none" cap="none" strike="noStrike">
                <a:solidFill>
                  <a:srgbClr val="A5A5A5"/>
                </a:solidFill>
                <a:latin typeface="Lato"/>
                <a:ea typeface="Lato"/>
                <a:cs typeface="Lato"/>
                <a:sym typeface="Lato"/>
              </a:rPr>
              <a:t>!</a:t>
            </a:r>
            <a:endParaRPr sz="1200">
              <a:solidFill>
                <a:srgbClr val="A5A5A5"/>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rezentr.com/?utm_source=templates&amp;utm_medium=presentation&amp;utm_campaign=free_downloads_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5.jpg"/><Relationship Id="rId5"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hyperlink" Target="https://www.kaggle.com/datasets/frankmollard/income-by-country" TargetMode="External"/><Relationship Id="rId5" Type="http://schemas.openxmlformats.org/officeDocument/2006/relationships/hyperlink" Target="https://www.kaggle.com/datasets/prasertk/netflix-subscription-price-in-different-countries?select=netflix+price+in+different+countries.csv" TargetMode="External"/><Relationship Id="rId6" Type="http://schemas.openxmlformats.org/officeDocument/2006/relationships/image" Target="../media/image24.png"/><Relationship Id="rId7" Type="http://schemas.openxmlformats.org/officeDocument/2006/relationships/hyperlink" Target="https://www.kaggle.com/datasets/tanuprabhu/population-by-country-2020" TargetMode="External"/><Relationship Id="rId8"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6.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1">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75" name="Google Shape;75;p11"/>
          <p:cNvSpPr txBox="1"/>
          <p:nvPr>
            <p:ph type="ctrTitle"/>
          </p:nvPr>
        </p:nvSpPr>
        <p:spPr>
          <a:xfrm>
            <a:off x="1317025" y="1004495"/>
            <a:ext cx="955795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81132"/>
              <a:buFont typeface="Bebas Neue"/>
              <a:buNone/>
            </a:pPr>
            <a:r>
              <a:rPr lang="en-US" sz="5300"/>
              <a:t>How are the prices of various Netflix subscriptions determined </a:t>
            </a:r>
            <a:r>
              <a:rPr lang="en-US" sz="5300"/>
              <a:t>in a country</a:t>
            </a:r>
            <a:r>
              <a:rPr lang="en-US" sz="5300"/>
              <a:t>?</a:t>
            </a:r>
            <a:endParaRPr sz="5300"/>
          </a:p>
          <a:p>
            <a:pPr indent="0" lvl="0" marL="0" rtl="0" algn="l">
              <a:lnSpc>
                <a:spcPct val="90000"/>
              </a:lnSpc>
              <a:spcBef>
                <a:spcPts val="0"/>
              </a:spcBef>
              <a:spcAft>
                <a:spcPts val="0"/>
              </a:spcAft>
              <a:buClr>
                <a:schemeClr val="dk1"/>
              </a:buClr>
              <a:buSzPct val="145454"/>
              <a:buFont typeface="Bebas Neue"/>
              <a:buNone/>
            </a:pPr>
            <a:r>
              <a:t/>
            </a:r>
            <a:endParaRPr/>
          </a:p>
        </p:txBody>
      </p:sp>
      <p:sp>
        <p:nvSpPr>
          <p:cNvPr id="76" name="Google Shape;76;p11"/>
          <p:cNvSpPr txBox="1"/>
          <p:nvPr>
            <p:ph idx="1" type="subTitle"/>
          </p:nvPr>
        </p:nvSpPr>
        <p:spPr>
          <a:xfrm>
            <a:off x="1317025" y="3376521"/>
            <a:ext cx="9557950" cy="1655762"/>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0"/>
              </a:spcBef>
              <a:spcAft>
                <a:spcPts val="0"/>
              </a:spcAft>
              <a:buClr>
                <a:schemeClr val="dk1"/>
              </a:buClr>
              <a:buSzPts val="3600"/>
              <a:buFont typeface="Bebas Neue"/>
              <a:buNone/>
            </a:pPr>
            <a:r>
              <a:rPr b="1" lang="en-US" sz="3600">
                <a:solidFill>
                  <a:srgbClr val="D91F25"/>
                </a:solidFill>
                <a:latin typeface="Bebas Neue"/>
                <a:ea typeface="Bebas Neue"/>
                <a:cs typeface="Bebas Neue"/>
                <a:sym typeface="Bebas Neue"/>
              </a:rPr>
              <a:t>SC1015 Mini Project</a:t>
            </a:r>
            <a:endParaRPr b="1" sz="3600">
              <a:solidFill>
                <a:srgbClr val="D91F25"/>
              </a:solidFill>
              <a:latin typeface="Bebas Neue"/>
              <a:ea typeface="Bebas Neue"/>
              <a:cs typeface="Bebas Neue"/>
              <a:sym typeface="Bebas Neue"/>
            </a:endParaRPr>
          </a:p>
          <a:p>
            <a:pPr indent="0" lvl="0" marL="0" rtl="0" algn="ctr">
              <a:lnSpc>
                <a:spcPct val="90000"/>
              </a:lnSpc>
              <a:spcBef>
                <a:spcPts val="0"/>
              </a:spcBef>
              <a:spcAft>
                <a:spcPts val="0"/>
              </a:spcAft>
              <a:buClr>
                <a:schemeClr val="dk1"/>
              </a:buClr>
              <a:buSzPts val="3600"/>
              <a:buFont typeface="Bebas Neue"/>
              <a:buNone/>
            </a:pPr>
            <a:r>
              <a:rPr b="1" lang="en-US" sz="3600">
                <a:solidFill>
                  <a:srgbClr val="D91F25"/>
                </a:solidFill>
                <a:latin typeface="Bebas Neue"/>
                <a:ea typeface="Bebas Neue"/>
                <a:cs typeface="Bebas Neue"/>
                <a:sym typeface="Bebas Neue"/>
              </a:rPr>
              <a:t>Terence Oh</a:t>
            </a:r>
            <a:endParaRPr b="1" sz="3600">
              <a:solidFill>
                <a:srgbClr val="D91F25"/>
              </a:solidFill>
              <a:latin typeface="Bebas Neue"/>
              <a:ea typeface="Bebas Neue"/>
              <a:cs typeface="Bebas Neue"/>
              <a:sym typeface="Bebas Neue"/>
            </a:endParaRPr>
          </a:p>
          <a:p>
            <a:pPr indent="0" lvl="0" marL="0" rtl="0" algn="ctr">
              <a:lnSpc>
                <a:spcPct val="90000"/>
              </a:lnSpc>
              <a:spcBef>
                <a:spcPts val="0"/>
              </a:spcBef>
              <a:spcAft>
                <a:spcPts val="0"/>
              </a:spcAft>
              <a:buClr>
                <a:schemeClr val="dk1"/>
              </a:buClr>
              <a:buSzPts val="3600"/>
              <a:buFont typeface="Bebas Neue"/>
              <a:buNone/>
            </a:pPr>
            <a:r>
              <a:rPr b="1" lang="en-US" sz="3600">
                <a:solidFill>
                  <a:srgbClr val="D91F25"/>
                </a:solidFill>
                <a:latin typeface="Bebas Neue"/>
                <a:ea typeface="Bebas Neue"/>
                <a:cs typeface="Bebas Neue"/>
                <a:sym typeface="Bebas Neue"/>
              </a:rPr>
              <a:t>Donna CHUA</a:t>
            </a:r>
            <a:endParaRPr b="1" sz="3600">
              <a:solidFill>
                <a:srgbClr val="D91F25"/>
              </a:solidFill>
              <a:latin typeface="Bebas Neue"/>
              <a:ea typeface="Bebas Neue"/>
              <a:cs typeface="Bebas Neue"/>
              <a:sym typeface="Bebas Neue"/>
            </a:endParaRPr>
          </a:p>
          <a:p>
            <a:pPr indent="0" lvl="0" marL="0" rtl="0" algn="ctr">
              <a:lnSpc>
                <a:spcPct val="90000"/>
              </a:lnSpc>
              <a:spcBef>
                <a:spcPts val="0"/>
              </a:spcBef>
              <a:spcAft>
                <a:spcPts val="0"/>
              </a:spcAft>
              <a:buClr>
                <a:schemeClr val="dk1"/>
              </a:buClr>
              <a:buSzPts val="3600"/>
              <a:buFont typeface="Bebas Neue"/>
              <a:buNone/>
            </a:pPr>
            <a:r>
              <a:rPr b="1" lang="en-US" sz="3600">
                <a:solidFill>
                  <a:srgbClr val="D91F25"/>
                </a:solidFill>
                <a:latin typeface="Bebas Neue"/>
                <a:ea typeface="Bebas Neue"/>
                <a:cs typeface="Bebas Neue"/>
                <a:sym typeface="Bebas Neue"/>
              </a:rPr>
              <a:t>Kian Hwee</a:t>
            </a:r>
            <a:endParaRPr b="1" sz="3600">
              <a:solidFill>
                <a:srgbClr val="D91F25"/>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560751" y="116575"/>
            <a:ext cx="5485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Data cleaning</a:t>
            </a:r>
            <a:endParaRPr/>
          </a:p>
        </p:txBody>
      </p:sp>
      <p:graphicFrame>
        <p:nvGraphicFramePr>
          <p:cNvPr id="154" name="Google Shape;154;p20"/>
          <p:cNvGraphicFramePr/>
          <p:nvPr/>
        </p:nvGraphicFramePr>
        <p:xfrm>
          <a:off x="952500" y="1609650"/>
          <a:ext cx="3000000" cy="3000000"/>
        </p:xfrm>
        <a:graphic>
          <a:graphicData uri="http://schemas.openxmlformats.org/drawingml/2006/table">
            <a:tbl>
              <a:tblPr>
                <a:noFill/>
                <a:tableStyleId>{F4031A7B-D59B-4D56-BCBA-6616D4155B45}</a:tableStyleId>
              </a:tblPr>
              <a:tblGrid>
                <a:gridCol w="3610600"/>
                <a:gridCol w="4363050"/>
              </a:tblGrid>
              <a:tr h="890800">
                <a:tc>
                  <a:txBody>
                    <a:bodyPr/>
                    <a:lstStyle/>
                    <a:p>
                      <a:pPr indent="0" lvl="0" marL="0" rtl="0" algn="ctr">
                        <a:spcBef>
                          <a:spcPts val="0"/>
                        </a:spcBef>
                        <a:spcAft>
                          <a:spcPts val="0"/>
                        </a:spcAft>
                        <a:buNone/>
                      </a:pPr>
                      <a:r>
                        <a:rPr b="1" lang="en-US" sz="3200"/>
                        <a:t>Kept</a:t>
                      </a:r>
                      <a:endParaRPr b="1" sz="3200">
                        <a:highlight>
                          <a:schemeClr val="dk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3200">
                          <a:solidFill>
                            <a:schemeClr val="dk1"/>
                          </a:solidFill>
                        </a:rPr>
                        <a:t>Removed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33050">
                <a:tc>
                  <a:txBody>
                    <a:bodyPr/>
                    <a:lstStyle/>
                    <a:p>
                      <a:pPr indent="-317500" lvl="0" marL="457200" rtl="0" algn="l">
                        <a:spcBef>
                          <a:spcPts val="0"/>
                        </a:spcBef>
                        <a:spcAft>
                          <a:spcPts val="0"/>
                        </a:spcAft>
                        <a:buSzPts val="1400"/>
                        <a:buChar char="●"/>
                      </a:pPr>
                      <a:r>
                        <a:rPr lang="en-US"/>
                        <a:t>Country</a:t>
                      </a:r>
                      <a:endParaRPr/>
                    </a:p>
                    <a:p>
                      <a:pPr indent="-317500" lvl="0" marL="457200" rtl="0" algn="l">
                        <a:spcBef>
                          <a:spcPts val="0"/>
                        </a:spcBef>
                        <a:spcAft>
                          <a:spcPts val="0"/>
                        </a:spcAft>
                        <a:buSzPts val="1400"/>
                        <a:buChar char="●"/>
                      </a:pPr>
                      <a:r>
                        <a:rPr lang="en-US"/>
                        <a:t>Total Library Size</a:t>
                      </a:r>
                      <a:endParaRPr/>
                    </a:p>
                    <a:p>
                      <a:pPr indent="-317500" lvl="0" marL="457200" rtl="0" algn="l">
                        <a:spcBef>
                          <a:spcPts val="0"/>
                        </a:spcBef>
                        <a:spcAft>
                          <a:spcPts val="0"/>
                        </a:spcAft>
                        <a:buSzPts val="1400"/>
                        <a:buChar char="●"/>
                      </a:pPr>
                      <a:r>
                        <a:rPr lang="en-US"/>
                        <a:t>Cost per month - Basic($)</a:t>
                      </a:r>
                      <a:endParaRPr/>
                    </a:p>
                    <a:p>
                      <a:pPr indent="-317500" lvl="0" marL="457200" rtl="0" algn="l">
                        <a:spcBef>
                          <a:spcPts val="0"/>
                        </a:spcBef>
                        <a:spcAft>
                          <a:spcPts val="0"/>
                        </a:spcAft>
                        <a:buSzPts val="1400"/>
                        <a:buChar char="●"/>
                      </a:pPr>
                      <a:r>
                        <a:rPr lang="en-US">
                          <a:solidFill>
                            <a:schemeClr val="dk1"/>
                          </a:solidFill>
                        </a:rPr>
                        <a:t>Cost per month - Standard($)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Cost per month - Premium($)</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Density (P/km^2) //Population density</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2018 //Income</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a:t>1990~2017 //Income</a:t>
                      </a:r>
                      <a:endParaRPr/>
                    </a:p>
                    <a:p>
                      <a:pPr indent="-317500" lvl="0" marL="457200" rtl="0" algn="l">
                        <a:spcBef>
                          <a:spcPts val="0"/>
                        </a:spcBef>
                        <a:spcAft>
                          <a:spcPts val="0"/>
                        </a:spcAft>
                        <a:buSzPts val="1400"/>
                        <a:buChar char="●"/>
                      </a:pPr>
                      <a:r>
                        <a:rPr lang="en-US"/>
                        <a:t>Land Area</a:t>
                      </a:r>
                      <a:endParaRPr/>
                    </a:p>
                    <a:p>
                      <a:pPr indent="-317500" lvl="0" marL="457200" rtl="0" algn="l">
                        <a:spcBef>
                          <a:spcPts val="0"/>
                        </a:spcBef>
                        <a:spcAft>
                          <a:spcPts val="0"/>
                        </a:spcAft>
                        <a:buSzPts val="1400"/>
                        <a:buChar char="●"/>
                      </a:pPr>
                      <a:r>
                        <a:rPr lang="en-US"/>
                        <a:t>Migrants</a:t>
                      </a:r>
                      <a:endParaRPr/>
                    </a:p>
                    <a:p>
                      <a:pPr indent="-317500" lvl="0" marL="457200" rtl="0" algn="l">
                        <a:spcBef>
                          <a:spcPts val="0"/>
                        </a:spcBef>
                        <a:spcAft>
                          <a:spcPts val="0"/>
                        </a:spcAft>
                        <a:buSzPts val="1400"/>
                        <a:buChar char="●"/>
                      </a:pPr>
                      <a:r>
                        <a:rPr lang="en-US"/>
                        <a:t>Fertility Rate</a:t>
                      </a:r>
                      <a:endParaRPr/>
                    </a:p>
                    <a:p>
                      <a:pPr indent="-317500" lvl="0" marL="457200" rtl="0" algn="l">
                        <a:spcBef>
                          <a:spcPts val="0"/>
                        </a:spcBef>
                        <a:spcAft>
                          <a:spcPts val="0"/>
                        </a:spcAft>
                        <a:buSzPts val="1400"/>
                        <a:buChar char="●"/>
                      </a:pPr>
                      <a:r>
                        <a:rPr lang="en-US"/>
                        <a:t>Age</a:t>
                      </a:r>
                      <a:endParaRPr/>
                    </a:p>
                    <a:p>
                      <a:pPr indent="-317500" lvl="0" marL="457200" rtl="0" algn="l">
                        <a:spcBef>
                          <a:spcPts val="0"/>
                        </a:spcBef>
                        <a:spcAft>
                          <a:spcPts val="0"/>
                        </a:spcAft>
                        <a:buSzPts val="1400"/>
                        <a:buChar char="●"/>
                      </a:pPr>
                      <a:r>
                        <a:rPr lang="en-US"/>
                        <a:t>Urban Population%</a:t>
                      </a:r>
                      <a:endParaRPr/>
                    </a:p>
                    <a:p>
                      <a:pPr indent="-317500" lvl="0" marL="457200" rtl="0" algn="l">
                        <a:spcBef>
                          <a:spcPts val="0"/>
                        </a:spcBef>
                        <a:spcAft>
                          <a:spcPts val="0"/>
                        </a:spcAft>
                        <a:buSzPts val="1400"/>
                        <a:buChar char="●"/>
                      </a:pPr>
                      <a:r>
                        <a:rPr lang="en-US"/>
                        <a:t>World Share</a:t>
                      </a:r>
                      <a:endParaRPr/>
                    </a:p>
                    <a:p>
                      <a:pPr indent="-317500" lvl="0" marL="457200" rtl="0" algn="l">
                        <a:spcBef>
                          <a:spcPts val="0"/>
                        </a:spcBef>
                        <a:spcAft>
                          <a:spcPts val="0"/>
                        </a:spcAft>
                        <a:buSzPts val="1400"/>
                        <a:buChar char="●"/>
                      </a:pPr>
                      <a:r>
                        <a:rPr lang="en-US"/>
                        <a:t>Country Code</a:t>
                      </a:r>
                      <a:endParaRPr/>
                    </a:p>
                    <a:p>
                      <a:pPr indent="-317500" lvl="0" marL="457200" rtl="0" algn="l">
                        <a:spcBef>
                          <a:spcPts val="0"/>
                        </a:spcBef>
                        <a:spcAft>
                          <a:spcPts val="0"/>
                        </a:spcAft>
                        <a:buSzPts val="1400"/>
                        <a:buChar char="●"/>
                      </a:pPr>
                      <a:r>
                        <a:rPr lang="en-US"/>
                        <a:t>Population</a:t>
                      </a:r>
                      <a:endParaRPr/>
                    </a:p>
                    <a:p>
                      <a:pPr indent="-317500" lvl="0" marL="457200" rtl="0" algn="l">
                        <a:spcBef>
                          <a:spcPts val="0"/>
                        </a:spcBef>
                        <a:spcAft>
                          <a:spcPts val="0"/>
                        </a:spcAft>
                        <a:buSzPts val="1400"/>
                        <a:buChar char="●"/>
                      </a:pPr>
                      <a:r>
                        <a:rPr lang="en-US"/>
                        <a:t>Yearly Change</a:t>
                      </a:r>
                      <a:endParaRPr/>
                    </a:p>
                    <a:p>
                      <a:pPr indent="-317500" lvl="0" marL="457200" rtl="0" algn="l">
                        <a:spcBef>
                          <a:spcPts val="0"/>
                        </a:spcBef>
                        <a:spcAft>
                          <a:spcPts val="0"/>
                        </a:spcAft>
                        <a:buSzPts val="1400"/>
                        <a:buChar char="●"/>
                      </a:pPr>
                      <a:r>
                        <a:rPr lang="en-US"/>
                        <a:t>Net Change</a:t>
                      </a:r>
                      <a:endParaRPr/>
                    </a:p>
                    <a:p>
                      <a:pPr indent="-317500" lvl="0" marL="457200" rtl="0" algn="l">
                        <a:spcBef>
                          <a:spcPts val="0"/>
                        </a:spcBef>
                        <a:spcAft>
                          <a:spcPts val="0"/>
                        </a:spcAft>
                        <a:buSzPts val="1400"/>
                        <a:buChar char="●"/>
                      </a:pPr>
                      <a:r>
                        <a:rPr lang="en-US"/>
                        <a:t>No. of TV Shows </a:t>
                      </a:r>
                      <a:r>
                        <a:rPr lang="en-US">
                          <a:solidFill>
                            <a:schemeClr val="dk1"/>
                          </a:solidFill>
                        </a:rPr>
                        <a:t>//Contributed to Library Size</a:t>
                      </a:r>
                      <a:endParaRPr/>
                    </a:p>
                    <a:p>
                      <a:pPr indent="-317500" lvl="0" marL="457200" rtl="0" algn="l">
                        <a:spcBef>
                          <a:spcPts val="0"/>
                        </a:spcBef>
                        <a:spcAft>
                          <a:spcPts val="0"/>
                        </a:spcAft>
                        <a:buSzPts val="1400"/>
                        <a:buChar char="●"/>
                      </a:pPr>
                      <a:r>
                        <a:rPr lang="en-US"/>
                        <a:t>No. of Movies //Contributed to Library Size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462093" y="1683613"/>
            <a:ext cx="8251500" cy="2852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5400"/>
              <a:buFont typeface="Bebas Neue"/>
              <a:buNone/>
            </a:pPr>
            <a:r>
              <a:rPr lang="en-US"/>
              <a:t>Data Exploration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560751" y="116575"/>
            <a:ext cx="5485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LOOKING AT OUR DATA</a:t>
            </a:r>
            <a:endParaRPr/>
          </a:p>
        </p:txBody>
      </p:sp>
      <p:pic>
        <p:nvPicPr>
          <p:cNvPr id="165" name="Google Shape;165;p22"/>
          <p:cNvPicPr preferRelativeResize="0"/>
          <p:nvPr/>
        </p:nvPicPr>
        <p:blipFill>
          <a:blip r:embed="rId3">
            <a:alphaModFix/>
          </a:blip>
          <a:stretch>
            <a:fillRect/>
          </a:stretch>
        </p:blipFill>
        <p:spPr>
          <a:xfrm>
            <a:off x="233350" y="1442275"/>
            <a:ext cx="11725275" cy="5105400"/>
          </a:xfrm>
          <a:prstGeom prst="rect">
            <a:avLst/>
          </a:prstGeom>
          <a:noFill/>
          <a:ln cap="flat" cmpd="sng" w="9525">
            <a:solidFill>
              <a:schemeClr val="dk1"/>
            </a:solidFill>
            <a:prstDash val="solid"/>
            <a:round/>
            <a:headEnd len="sm" w="sm" type="none"/>
            <a:tailEnd len="sm" w="sm" type="none"/>
          </a:ln>
        </p:spPr>
      </p:pic>
      <p:sp>
        <p:nvSpPr>
          <p:cNvPr id="166" name="Google Shape;166;p22"/>
          <p:cNvSpPr txBox="1"/>
          <p:nvPr/>
        </p:nvSpPr>
        <p:spPr>
          <a:xfrm>
            <a:off x="7969525" y="1778400"/>
            <a:ext cx="97815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Bebas Neue"/>
                <a:ea typeface="Bebas Neue"/>
                <a:cs typeface="Bebas Neue"/>
                <a:sym typeface="Bebas Neue"/>
              </a:rPr>
              <a:t>IQR: 7.9 -9.03</a:t>
            </a:r>
            <a:endParaRPr sz="24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rPr lang="en-US" sz="2400">
                <a:solidFill>
                  <a:schemeClr val="dk1"/>
                </a:solidFill>
                <a:latin typeface="Bebas Neue"/>
                <a:ea typeface="Bebas Neue"/>
                <a:cs typeface="Bebas Neue"/>
                <a:sym typeface="Bebas Neue"/>
              </a:rPr>
              <a:t>IQR: 10.6 - 13.5 </a:t>
            </a:r>
            <a:endParaRPr sz="24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p>
            <a:pPr indent="0" lvl="0" marL="1371600" rtl="0" algn="l">
              <a:spcBef>
                <a:spcPts val="0"/>
              </a:spcBef>
              <a:spcAft>
                <a:spcPts val="0"/>
              </a:spcAft>
              <a:buNone/>
            </a:pPr>
            <a:r>
              <a:rPr lang="en-US" sz="2400">
                <a:solidFill>
                  <a:schemeClr val="dk1"/>
                </a:solidFill>
                <a:latin typeface="Bebas Neue"/>
                <a:ea typeface="Bebas Neue"/>
                <a:cs typeface="Bebas Neue"/>
                <a:sym typeface="Bebas Neue"/>
              </a:rPr>
              <a:t>IQR: 13.4 - 18.</a:t>
            </a:r>
            <a:endParaRPr sz="24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462093" y="1683613"/>
            <a:ext cx="8251500" cy="2852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5400"/>
              <a:buFont typeface="Bebas Neue"/>
              <a:buNone/>
            </a:pPr>
            <a:r>
              <a:rPr lang="en-US"/>
              <a:t>How does the library size of netflix in each country affects its price?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nvSpPr>
        <p:spPr>
          <a:xfrm>
            <a:off x="1444500" y="6203775"/>
            <a:ext cx="10178100" cy="4002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BASIC     								STANDARD 								PREMIUM</a:t>
            </a:r>
            <a:endParaRPr>
              <a:latin typeface="Open Sans"/>
              <a:ea typeface="Open Sans"/>
              <a:cs typeface="Open Sans"/>
              <a:sym typeface="Open Sans"/>
            </a:endParaRPr>
          </a:p>
        </p:txBody>
      </p:sp>
      <p:pic>
        <p:nvPicPr>
          <p:cNvPr id="177" name="Google Shape;177;p24"/>
          <p:cNvPicPr preferRelativeResize="0"/>
          <p:nvPr/>
        </p:nvPicPr>
        <p:blipFill rotWithShape="1">
          <a:blip r:embed="rId3">
            <a:alphaModFix/>
          </a:blip>
          <a:srcRect b="-3649" l="0" r="0" t="3649"/>
          <a:stretch/>
        </p:blipFill>
        <p:spPr>
          <a:xfrm>
            <a:off x="0" y="1019225"/>
            <a:ext cx="3594899" cy="4943901"/>
          </a:xfrm>
          <a:prstGeom prst="rect">
            <a:avLst/>
          </a:prstGeom>
          <a:noFill/>
          <a:ln cap="flat" cmpd="sng" w="9525">
            <a:solidFill>
              <a:schemeClr val="dk1"/>
            </a:solidFill>
            <a:prstDash val="solid"/>
            <a:round/>
            <a:headEnd len="sm" w="sm" type="none"/>
            <a:tailEnd len="sm" w="sm" type="none"/>
          </a:ln>
        </p:spPr>
      </p:pic>
      <p:pic>
        <p:nvPicPr>
          <p:cNvPr id="178" name="Google Shape;178;p24"/>
          <p:cNvPicPr preferRelativeResize="0"/>
          <p:nvPr/>
        </p:nvPicPr>
        <p:blipFill>
          <a:blip r:embed="rId4">
            <a:alphaModFix/>
          </a:blip>
          <a:stretch>
            <a:fillRect/>
          </a:stretch>
        </p:blipFill>
        <p:spPr>
          <a:xfrm>
            <a:off x="3618525" y="1019225"/>
            <a:ext cx="4158875" cy="4943900"/>
          </a:xfrm>
          <a:prstGeom prst="rect">
            <a:avLst/>
          </a:prstGeom>
          <a:noFill/>
          <a:ln cap="flat" cmpd="sng" w="9525">
            <a:solidFill>
              <a:schemeClr val="dk1"/>
            </a:solidFill>
            <a:prstDash val="solid"/>
            <a:round/>
            <a:headEnd len="sm" w="sm" type="none"/>
            <a:tailEnd len="sm" w="sm" type="none"/>
          </a:ln>
        </p:spPr>
      </p:pic>
      <p:pic>
        <p:nvPicPr>
          <p:cNvPr id="179" name="Google Shape;179;p24"/>
          <p:cNvPicPr preferRelativeResize="0"/>
          <p:nvPr/>
        </p:nvPicPr>
        <p:blipFill>
          <a:blip r:embed="rId5">
            <a:alphaModFix/>
          </a:blip>
          <a:stretch>
            <a:fillRect/>
          </a:stretch>
        </p:blipFill>
        <p:spPr>
          <a:xfrm>
            <a:off x="8255175" y="1022606"/>
            <a:ext cx="3594901" cy="4937132"/>
          </a:xfrm>
          <a:prstGeom prst="rect">
            <a:avLst/>
          </a:prstGeom>
          <a:noFill/>
          <a:ln cap="flat" cmpd="sng" w="9525">
            <a:solidFill>
              <a:schemeClr val="dk1"/>
            </a:solidFill>
            <a:prstDash val="solid"/>
            <a:round/>
            <a:headEnd len="sm" w="sm" type="none"/>
            <a:tailEnd len="sm" w="sm" type="none"/>
          </a:ln>
        </p:spPr>
      </p:pic>
      <p:pic>
        <p:nvPicPr>
          <p:cNvPr id="180" name="Google Shape;180;p24"/>
          <p:cNvPicPr preferRelativeResize="0"/>
          <p:nvPr/>
        </p:nvPicPr>
        <p:blipFill rotWithShape="1">
          <a:blip r:embed="rId6">
            <a:alphaModFix/>
          </a:blip>
          <a:srcRect b="0" l="38385" r="0" t="0"/>
          <a:stretch/>
        </p:blipFill>
        <p:spPr>
          <a:xfrm>
            <a:off x="3963715" y="111850"/>
            <a:ext cx="3031475" cy="832400"/>
          </a:xfrm>
          <a:prstGeom prst="rect">
            <a:avLst/>
          </a:prstGeom>
          <a:noFill/>
          <a:ln cap="flat" cmpd="sng" w="9525">
            <a:solidFill>
              <a:schemeClr val="dk1"/>
            </a:solidFill>
            <a:prstDash val="solid"/>
            <a:round/>
            <a:headEnd len="sm" w="sm" type="none"/>
            <a:tailEnd len="sm" w="sm" type="none"/>
          </a:ln>
        </p:spPr>
      </p:pic>
      <p:pic>
        <p:nvPicPr>
          <p:cNvPr id="181" name="Google Shape;181;p24"/>
          <p:cNvPicPr preferRelativeResize="0"/>
          <p:nvPr/>
        </p:nvPicPr>
        <p:blipFill rotWithShape="1">
          <a:blip r:embed="rId7">
            <a:alphaModFix/>
          </a:blip>
          <a:srcRect b="0" l="38687" r="0" t="0"/>
          <a:stretch/>
        </p:blipFill>
        <p:spPr>
          <a:xfrm>
            <a:off x="8689338" y="138750"/>
            <a:ext cx="2726574" cy="778575"/>
          </a:xfrm>
          <a:prstGeom prst="rect">
            <a:avLst/>
          </a:prstGeom>
          <a:noFill/>
          <a:ln cap="flat" cmpd="sng" w="9525">
            <a:solidFill>
              <a:schemeClr val="dk1"/>
            </a:solidFill>
            <a:prstDash val="solid"/>
            <a:round/>
            <a:headEnd len="sm" w="sm" type="none"/>
            <a:tailEnd len="sm" w="sm" type="none"/>
          </a:ln>
        </p:spPr>
      </p:pic>
      <p:pic>
        <p:nvPicPr>
          <p:cNvPr id="182" name="Google Shape;182;p24"/>
          <p:cNvPicPr preferRelativeResize="0"/>
          <p:nvPr/>
        </p:nvPicPr>
        <p:blipFill rotWithShape="1">
          <a:blip r:embed="rId8">
            <a:alphaModFix/>
          </a:blip>
          <a:srcRect b="0" l="37679" r="0" t="0"/>
          <a:stretch/>
        </p:blipFill>
        <p:spPr>
          <a:xfrm>
            <a:off x="300800" y="111850"/>
            <a:ext cx="2570375" cy="8324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462100" y="2207820"/>
            <a:ext cx="8251500" cy="1569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15000"/>
              </a:lnSpc>
              <a:spcBef>
                <a:spcPts val="0"/>
              </a:spcBef>
              <a:spcAft>
                <a:spcPts val="0"/>
              </a:spcAft>
              <a:buNone/>
            </a:pPr>
            <a:r>
              <a:rPr lang="en-US" sz="4400">
                <a:latin typeface="Bebas Neue"/>
                <a:ea typeface="Bebas Neue"/>
                <a:cs typeface="Bebas Neue"/>
                <a:sym typeface="Bebas Neue"/>
              </a:rPr>
              <a:t>Does a country’s population density affect the price of netflix subscription?</a:t>
            </a:r>
            <a:endParaRPr sz="8700">
              <a:latin typeface="Bebas Neue"/>
              <a:ea typeface="Bebas Neue"/>
              <a:cs typeface="Bebas Neue"/>
              <a:sym typeface="Bebas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nvSpPr>
        <p:spPr>
          <a:xfrm>
            <a:off x="1255675" y="6331000"/>
            <a:ext cx="10073100" cy="400200"/>
          </a:xfrm>
          <a:prstGeom prst="rect">
            <a:avLst/>
          </a:prstGeom>
          <a:solidFill>
            <a:srgbClr val="D9EAD3"/>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a:latin typeface="Open Sans"/>
                <a:ea typeface="Open Sans"/>
                <a:cs typeface="Open Sans"/>
                <a:sym typeface="Open Sans"/>
              </a:rPr>
              <a:t>BASIC 					                 STANDARD 			</a:t>
            </a:r>
            <a:r>
              <a:rPr b="1" lang="en-US">
                <a:solidFill>
                  <a:schemeClr val="lt1"/>
                </a:solidFill>
                <a:latin typeface="Open Sans"/>
                <a:ea typeface="Open Sans"/>
                <a:cs typeface="Open Sans"/>
                <a:sym typeface="Open Sans"/>
              </a:rPr>
              <a:t>		</a:t>
            </a:r>
            <a:r>
              <a:rPr b="1" lang="en-US">
                <a:solidFill>
                  <a:schemeClr val="dk1"/>
                </a:solidFill>
                <a:latin typeface="Open Sans"/>
                <a:ea typeface="Open Sans"/>
                <a:cs typeface="Open Sans"/>
                <a:sym typeface="Open Sans"/>
              </a:rPr>
              <a:t>		PREMIUM</a:t>
            </a:r>
            <a:endParaRPr b="1">
              <a:solidFill>
                <a:schemeClr val="dk1"/>
              </a:solidFill>
              <a:latin typeface="Open Sans"/>
              <a:ea typeface="Open Sans"/>
              <a:cs typeface="Open Sans"/>
              <a:sym typeface="Open Sans"/>
            </a:endParaRPr>
          </a:p>
        </p:txBody>
      </p:sp>
      <p:pic>
        <p:nvPicPr>
          <p:cNvPr id="193" name="Google Shape;193;p26"/>
          <p:cNvPicPr preferRelativeResize="0"/>
          <p:nvPr/>
        </p:nvPicPr>
        <p:blipFill>
          <a:blip r:embed="rId3">
            <a:alphaModFix/>
          </a:blip>
          <a:stretch>
            <a:fillRect/>
          </a:stretch>
        </p:blipFill>
        <p:spPr>
          <a:xfrm>
            <a:off x="137350" y="873302"/>
            <a:ext cx="3908249" cy="5232726"/>
          </a:xfrm>
          <a:prstGeom prst="rect">
            <a:avLst/>
          </a:prstGeom>
          <a:noFill/>
          <a:ln>
            <a:noFill/>
          </a:ln>
        </p:spPr>
      </p:pic>
      <p:pic>
        <p:nvPicPr>
          <p:cNvPr id="194" name="Google Shape;194;p26"/>
          <p:cNvPicPr preferRelativeResize="0"/>
          <p:nvPr/>
        </p:nvPicPr>
        <p:blipFill>
          <a:blip r:embed="rId4">
            <a:alphaModFix/>
          </a:blip>
          <a:stretch>
            <a:fillRect/>
          </a:stretch>
        </p:blipFill>
        <p:spPr>
          <a:xfrm>
            <a:off x="4213050" y="873300"/>
            <a:ext cx="4284250" cy="5305300"/>
          </a:xfrm>
          <a:prstGeom prst="rect">
            <a:avLst/>
          </a:prstGeom>
          <a:noFill/>
          <a:ln>
            <a:noFill/>
          </a:ln>
        </p:spPr>
      </p:pic>
      <p:pic>
        <p:nvPicPr>
          <p:cNvPr id="195" name="Google Shape;195;p26"/>
          <p:cNvPicPr preferRelativeResize="0"/>
          <p:nvPr/>
        </p:nvPicPr>
        <p:blipFill>
          <a:blip r:embed="rId5">
            <a:alphaModFix/>
          </a:blip>
          <a:stretch>
            <a:fillRect/>
          </a:stretch>
        </p:blipFill>
        <p:spPr>
          <a:xfrm>
            <a:off x="8497300" y="947475"/>
            <a:ext cx="3694700" cy="4963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05868" y="1121238"/>
            <a:ext cx="8251500" cy="2852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5400"/>
              <a:buFont typeface="Bebas Neue"/>
              <a:buNone/>
            </a:pPr>
            <a:r>
              <a:rPr b="0" lang="en-US" sz="5200">
                <a:latin typeface="Bebas Neue"/>
                <a:ea typeface="Bebas Neue"/>
                <a:cs typeface="Bebas Neue"/>
                <a:sym typeface="Bebas Neue"/>
              </a:rPr>
              <a:t>How does a country’s gdp affect the price of netflix subscription.</a:t>
            </a:r>
            <a:r>
              <a:rPr lang="en-US"/>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8"/>
          <p:cNvPicPr preferRelativeResize="0"/>
          <p:nvPr/>
        </p:nvPicPr>
        <p:blipFill>
          <a:blip r:embed="rId3">
            <a:alphaModFix/>
          </a:blip>
          <a:stretch>
            <a:fillRect/>
          </a:stretch>
        </p:blipFill>
        <p:spPr>
          <a:xfrm>
            <a:off x="922125" y="1603475"/>
            <a:ext cx="6581775" cy="4810125"/>
          </a:xfrm>
          <a:prstGeom prst="rect">
            <a:avLst/>
          </a:prstGeom>
          <a:noFill/>
          <a:ln>
            <a:noFill/>
          </a:ln>
        </p:spPr>
      </p:pic>
      <p:sp>
        <p:nvSpPr>
          <p:cNvPr id="206" name="Google Shape;206;p28"/>
          <p:cNvSpPr txBox="1"/>
          <p:nvPr/>
        </p:nvSpPr>
        <p:spPr>
          <a:xfrm>
            <a:off x="1015750" y="914825"/>
            <a:ext cx="95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Correlation between GDP, Prices, and Population Density </a:t>
            </a:r>
            <a:endParaRPr sz="2000">
              <a:latin typeface="Bebas Neue"/>
              <a:ea typeface="Bebas Neue"/>
              <a:cs typeface="Bebas Neue"/>
              <a:sym typeface="Bebas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29"/>
          <p:cNvGraphicFramePr/>
          <p:nvPr/>
        </p:nvGraphicFramePr>
        <p:xfrm>
          <a:off x="468225" y="931842"/>
          <a:ext cx="3000000" cy="3000000"/>
        </p:xfrm>
        <a:graphic>
          <a:graphicData uri="http://schemas.openxmlformats.org/drawingml/2006/table">
            <a:tbl>
              <a:tblPr>
                <a:noFill/>
                <a:tableStyleId>{F4031A7B-D59B-4D56-BCBA-6616D4155B45}</a:tableStyleId>
              </a:tblPr>
              <a:tblGrid>
                <a:gridCol w="2655725"/>
                <a:gridCol w="2655725"/>
                <a:gridCol w="2655725"/>
                <a:gridCol w="2655725"/>
              </a:tblGrid>
              <a:tr h="648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Basic cost</a:t>
                      </a:r>
                      <a:endParaRPr/>
                    </a:p>
                  </a:txBody>
                  <a:tcPr marT="91425" marB="91425" marR="91425" marL="91425"/>
                </a:tc>
                <a:tc>
                  <a:txBody>
                    <a:bodyPr/>
                    <a:lstStyle/>
                    <a:p>
                      <a:pPr indent="0" lvl="0" marL="0" rtl="0" algn="l">
                        <a:spcBef>
                          <a:spcPts val="0"/>
                        </a:spcBef>
                        <a:spcAft>
                          <a:spcPts val="0"/>
                        </a:spcAft>
                        <a:buNone/>
                      </a:pPr>
                      <a:r>
                        <a:rPr lang="en-US"/>
                        <a:t>Standard cost</a:t>
                      </a:r>
                      <a:endParaRPr/>
                    </a:p>
                  </a:txBody>
                  <a:tcPr marT="91425" marB="91425" marR="91425" marL="91425"/>
                </a:tc>
                <a:tc>
                  <a:txBody>
                    <a:bodyPr/>
                    <a:lstStyle/>
                    <a:p>
                      <a:pPr indent="0" lvl="0" marL="0" rtl="0" algn="l">
                        <a:spcBef>
                          <a:spcPts val="0"/>
                        </a:spcBef>
                        <a:spcAft>
                          <a:spcPts val="0"/>
                        </a:spcAft>
                        <a:buNone/>
                      </a:pPr>
                      <a:r>
                        <a:rPr lang="en-US"/>
                        <a:t>Premium cost</a:t>
                      </a:r>
                      <a:endParaRPr/>
                    </a:p>
                  </a:txBody>
                  <a:tcPr marT="91425" marB="91425" marR="91425" marL="91425"/>
                </a:tc>
              </a:tr>
              <a:tr h="648775">
                <a:tc>
                  <a:txBody>
                    <a:bodyPr/>
                    <a:lstStyle/>
                    <a:p>
                      <a:pPr indent="0" lvl="0" marL="0" rtl="0" algn="l">
                        <a:spcBef>
                          <a:spcPts val="0"/>
                        </a:spcBef>
                        <a:spcAft>
                          <a:spcPts val="0"/>
                        </a:spcAft>
                        <a:buNone/>
                      </a:pPr>
                      <a:r>
                        <a:rPr lang="en-US"/>
                        <a:t>Intercepts</a:t>
                      </a:r>
                      <a:endParaRPr/>
                    </a:p>
                  </a:txBody>
                  <a:tcPr marT="91425" marB="91425" marR="91425" marL="91425"/>
                </a:tc>
                <a:tc>
                  <a:txBody>
                    <a:bodyPr/>
                    <a:lstStyle/>
                    <a:p>
                      <a:pPr indent="0" lvl="0" marL="0" rtl="0" algn="l">
                        <a:lnSpc>
                          <a:spcPct val="115000"/>
                        </a:lnSpc>
                        <a:spcBef>
                          <a:spcPts val="0"/>
                        </a:spcBef>
                        <a:spcAft>
                          <a:spcPts val="0"/>
                        </a:spcAft>
                        <a:buNone/>
                      </a:pPr>
                      <a:r>
                        <a:rPr lang="en-US" sz="1750">
                          <a:solidFill>
                            <a:schemeClr val="dk1"/>
                          </a:solidFill>
                          <a:highlight>
                            <a:srgbClr val="FFFFFF"/>
                          </a:highlight>
                          <a:latin typeface="Courier New"/>
                          <a:ea typeface="Courier New"/>
                          <a:cs typeface="Courier New"/>
                          <a:sym typeface="Courier New"/>
                        </a:rPr>
                        <a:t>[6.01838513]</a:t>
                      </a:r>
                      <a:endParaRPr sz="21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750">
                          <a:solidFill>
                            <a:schemeClr val="dk1"/>
                          </a:solidFill>
                          <a:highlight>
                            <a:srgbClr val="FFFFFF"/>
                          </a:highlight>
                          <a:latin typeface="Courier New"/>
                          <a:ea typeface="Courier New"/>
                          <a:cs typeface="Courier New"/>
                          <a:sym typeface="Courier New"/>
                        </a:rPr>
                        <a:t>[8.39215105]</a:t>
                      </a:r>
                      <a:endParaRPr sz="17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1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750">
                          <a:solidFill>
                            <a:schemeClr val="dk1"/>
                          </a:solidFill>
                          <a:highlight>
                            <a:srgbClr val="FFFFFF"/>
                          </a:highlight>
                          <a:latin typeface="Courier New"/>
                          <a:ea typeface="Courier New"/>
                          <a:cs typeface="Courier New"/>
                          <a:sym typeface="Courier New"/>
                        </a:rPr>
                        <a:t>[10.35902564]</a:t>
                      </a:r>
                      <a:endParaRPr sz="17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100"/>
                    </a:p>
                  </a:txBody>
                  <a:tcPr marT="91425" marB="91425" marR="91425" marL="91425"/>
                </a:tc>
              </a:tr>
              <a:tr h="648775">
                <a:tc>
                  <a:txBody>
                    <a:bodyPr/>
                    <a:lstStyle/>
                    <a:p>
                      <a:pPr indent="0" lvl="0" marL="0" rtl="0" algn="l">
                        <a:spcBef>
                          <a:spcPts val="0"/>
                        </a:spcBef>
                        <a:spcAft>
                          <a:spcPts val="0"/>
                        </a:spcAft>
                        <a:buNone/>
                      </a:pPr>
                      <a:r>
                        <a:rPr lang="en-US"/>
                        <a:t>Coefficients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750">
                          <a:solidFill>
                            <a:schemeClr val="dk1"/>
                          </a:solidFill>
                          <a:highlight>
                            <a:srgbClr val="FFFFFF"/>
                          </a:highlight>
                          <a:latin typeface="Courier New"/>
                          <a:ea typeface="Courier New"/>
                          <a:cs typeface="Courier New"/>
                          <a:sym typeface="Courier New"/>
                        </a:rPr>
                        <a:t>[[6.12046285e-05]]</a:t>
                      </a:r>
                      <a:endParaRPr sz="17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1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750">
                          <a:solidFill>
                            <a:schemeClr val="dk1"/>
                          </a:solidFill>
                          <a:highlight>
                            <a:srgbClr val="FFFFFF"/>
                          </a:highlight>
                          <a:latin typeface="Courier New"/>
                          <a:ea typeface="Courier New"/>
                          <a:cs typeface="Courier New"/>
                          <a:sym typeface="Courier New"/>
                        </a:rPr>
                        <a:t>[[9.74117271e-05]]</a:t>
                      </a:r>
                      <a:endParaRPr sz="17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1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750">
                          <a:solidFill>
                            <a:schemeClr val="dk1"/>
                          </a:solidFill>
                          <a:highlight>
                            <a:srgbClr val="FFFFFF"/>
                          </a:highlight>
                          <a:latin typeface="Courier New"/>
                          <a:ea typeface="Courier New"/>
                          <a:cs typeface="Courier New"/>
                          <a:sym typeface="Courier New"/>
                        </a:rPr>
                        <a:t>[[0.00014543]]</a:t>
                      </a:r>
                      <a:endParaRPr sz="17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100"/>
                    </a:p>
                  </a:txBody>
                  <a:tcPr marT="91425" marB="91425" marR="91425" marL="91425"/>
                </a:tc>
              </a:tr>
            </a:tbl>
          </a:graphicData>
        </a:graphic>
      </p:graphicFrame>
      <p:pic>
        <p:nvPicPr>
          <p:cNvPr id="212" name="Google Shape;212;p29"/>
          <p:cNvPicPr preferRelativeResize="0"/>
          <p:nvPr/>
        </p:nvPicPr>
        <p:blipFill rotWithShape="1">
          <a:blip r:embed="rId3">
            <a:alphaModFix/>
          </a:blip>
          <a:srcRect b="0" l="0" r="41131" t="42035"/>
          <a:stretch/>
        </p:blipFill>
        <p:spPr>
          <a:xfrm>
            <a:off x="194350" y="3733100"/>
            <a:ext cx="5420774" cy="2657925"/>
          </a:xfrm>
          <a:prstGeom prst="rect">
            <a:avLst/>
          </a:prstGeom>
          <a:noFill/>
          <a:ln>
            <a:noFill/>
          </a:ln>
        </p:spPr>
      </p:pic>
      <p:cxnSp>
        <p:nvCxnSpPr>
          <p:cNvPr id="213" name="Google Shape;213;p29"/>
          <p:cNvCxnSpPr/>
          <p:nvPr/>
        </p:nvCxnSpPr>
        <p:spPr>
          <a:xfrm flipH="1">
            <a:off x="2097075" y="4760750"/>
            <a:ext cx="4257600" cy="1258500"/>
          </a:xfrm>
          <a:prstGeom prst="straightConnector1">
            <a:avLst/>
          </a:prstGeom>
          <a:noFill/>
          <a:ln cap="flat" cmpd="sng" w="28575">
            <a:solidFill>
              <a:schemeClr val="dk2"/>
            </a:solidFill>
            <a:prstDash val="solid"/>
            <a:round/>
            <a:headEnd len="med" w="med" type="none"/>
            <a:tailEnd len="med" w="med" type="triangle"/>
          </a:ln>
        </p:spPr>
      </p:cxnSp>
      <p:sp>
        <p:nvSpPr>
          <p:cNvPr id="214" name="Google Shape;214;p29"/>
          <p:cNvSpPr txBox="1"/>
          <p:nvPr/>
        </p:nvSpPr>
        <p:spPr>
          <a:xfrm>
            <a:off x="6589550" y="4446175"/>
            <a:ext cx="9781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Bebas Neue"/>
                <a:ea typeface="Bebas Neue"/>
                <a:cs typeface="Bebas Neue"/>
                <a:sym typeface="Bebas Neue"/>
              </a:rPr>
              <a:t>Values ranges by 10k for GDP</a:t>
            </a:r>
            <a:endParaRPr sz="2300">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txBox="1"/>
          <p:nvPr>
            <p:ph type="title"/>
          </p:nvPr>
        </p:nvSpPr>
        <p:spPr>
          <a:xfrm>
            <a:off x="462093" y="1683613"/>
            <a:ext cx="8251500" cy="2852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5400"/>
              <a:buFont typeface="Bebas Neue"/>
              <a:buNone/>
            </a:pPr>
            <a:r>
              <a:rPr lang="en-US"/>
              <a:t>Understanding netflix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05868" y="1121238"/>
            <a:ext cx="8251500" cy="2852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5400"/>
              <a:buFont typeface="Bebas Neue"/>
              <a:buNone/>
            </a:pPr>
            <a:r>
              <a:rPr b="0" lang="en-US" sz="5200">
                <a:latin typeface="Bebas Neue"/>
                <a:ea typeface="Bebas Neue"/>
                <a:cs typeface="Bebas Neue"/>
                <a:sym typeface="Bebas Neue"/>
              </a:rPr>
              <a:t>Machine Learning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05875" y="1654650"/>
            <a:ext cx="8787900" cy="2852700"/>
          </a:xfrm>
          <a:prstGeom prst="rect">
            <a:avLst/>
          </a:prstGeom>
          <a:noFill/>
          <a:ln>
            <a:noFill/>
          </a:ln>
        </p:spPr>
        <p:txBody>
          <a:bodyPr anchorCtr="0" anchor="b" bIns="45700" lIns="91425" spcFirstLastPara="1" rIns="91425" wrap="square" tIns="45700">
            <a:normAutofit/>
          </a:bodyPr>
          <a:lstStyle/>
          <a:p>
            <a:pPr indent="0" lvl="0" marL="0" rtl="0" algn="l">
              <a:lnSpc>
                <a:spcPct val="115000"/>
              </a:lnSpc>
              <a:spcBef>
                <a:spcPts val="0"/>
              </a:spcBef>
              <a:spcAft>
                <a:spcPts val="0"/>
              </a:spcAft>
              <a:buNone/>
            </a:pPr>
            <a:r>
              <a:rPr b="0" lang="en-US" sz="4800">
                <a:latin typeface="Bebas Neue"/>
                <a:ea typeface="Bebas Neue"/>
                <a:cs typeface="Bebas Neue"/>
                <a:sym typeface="Bebas Neue"/>
              </a:rPr>
              <a:t>Can the price of a netflix subscription be determined by just gDP and population density?  (K-Nearest neighbour)</a:t>
            </a:r>
            <a:endParaRPr sz="4800">
              <a:latin typeface="Bebas Neue"/>
              <a:ea typeface="Bebas Neue"/>
              <a:cs typeface="Bebas Neue"/>
              <a:sym typeface="Bebas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530673" y="417376"/>
            <a:ext cx="862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What is k-nearest neighbour</a:t>
            </a:r>
            <a:endParaRPr/>
          </a:p>
        </p:txBody>
      </p:sp>
      <p:sp>
        <p:nvSpPr>
          <p:cNvPr id="230" name="Google Shape;230;p32"/>
          <p:cNvSpPr txBox="1"/>
          <p:nvPr>
            <p:ph idx="1" type="body"/>
          </p:nvPr>
        </p:nvSpPr>
        <p:spPr>
          <a:xfrm>
            <a:off x="302700" y="4391526"/>
            <a:ext cx="8502900" cy="641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“Bird of a feather flock together”</a:t>
            </a:r>
            <a:endParaRPr>
              <a:solidFill>
                <a:srgbClr val="E02CB1"/>
              </a:solidFill>
            </a:endParaRPr>
          </a:p>
        </p:txBody>
      </p:sp>
      <p:sp>
        <p:nvSpPr>
          <p:cNvPr id="231" name="Google Shape;231;p32"/>
          <p:cNvSpPr txBox="1"/>
          <p:nvPr>
            <p:ph idx="1" type="body"/>
          </p:nvPr>
        </p:nvSpPr>
        <p:spPr>
          <a:xfrm>
            <a:off x="302700" y="5135501"/>
            <a:ext cx="8502900" cy="641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Supervised Learning </a:t>
            </a:r>
            <a:r>
              <a:rPr lang="en-US"/>
              <a:t>Algorithm</a:t>
            </a:r>
            <a:endParaRPr/>
          </a:p>
        </p:txBody>
      </p:sp>
      <p:sp>
        <p:nvSpPr>
          <p:cNvPr id="232" name="Google Shape;232;p32"/>
          <p:cNvSpPr txBox="1"/>
          <p:nvPr>
            <p:ph idx="1" type="body"/>
          </p:nvPr>
        </p:nvSpPr>
        <p:spPr>
          <a:xfrm>
            <a:off x="302700" y="5879476"/>
            <a:ext cx="8502900" cy="641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Easy to learn &amp; Effective </a:t>
            </a:r>
            <a:endParaRPr/>
          </a:p>
        </p:txBody>
      </p:sp>
      <p:sp>
        <p:nvSpPr>
          <p:cNvPr id="233" name="Google Shape;233;p32"/>
          <p:cNvSpPr txBox="1"/>
          <p:nvPr>
            <p:ph idx="1" type="body"/>
          </p:nvPr>
        </p:nvSpPr>
        <p:spPr>
          <a:xfrm>
            <a:off x="302700" y="3749826"/>
            <a:ext cx="8502900" cy="641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K-Nearest Neighbour Regression/Classification</a:t>
            </a:r>
            <a:endParaRPr>
              <a:solidFill>
                <a:srgbClr val="E02CB1"/>
              </a:solidFill>
            </a:endParaRPr>
          </a:p>
        </p:txBody>
      </p:sp>
      <p:pic>
        <p:nvPicPr>
          <p:cNvPr id="234" name="Google Shape;234;p32"/>
          <p:cNvPicPr preferRelativeResize="0"/>
          <p:nvPr/>
        </p:nvPicPr>
        <p:blipFill>
          <a:blip r:embed="rId3">
            <a:alphaModFix/>
          </a:blip>
          <a:stretch>
            <a:fillRect/>
          </a:stretch>
        </p:blipFill>
        <p:spPr>
          <a:xfrm>
            <a:off x="1307925" y="1516551"/>
            <a:ext cx="3081600" cy="2028720"/>
          </a:xfrm>
          <a:prstGeom prst="rect">
            <a:avLst/>
          </a:prstGeom>
          <a:noFill/>
          <a:ln cap="flat" cmpd="sng" w="9525">
            <a:solidFill>
              <a:schemeClr val="dk1"/>
            </a:solidFill>
            <a:prstDash val="solid"/>
            <a:round/>
            <a:headEnd len="sm" w="sm" type="none"/>
            <a:tailEnd len="sm" w="sm" type="none"/>
          </a:ln>
        </p:spPr>
      </p:pic>
      <p:pic>
        <p:nvPicPr>
          <p:cNvPr id="235" name="Google Shape;235;p32"/>
          <p:cNvPicPr preferRelativeResize="0"/>
          <p:nvPr/>
        </p:nvPicPr>
        <p:blipFill>
          <a:blip r:embed="rId4">
            <a:alphaModFix/>
          </a:blip>
          <a:stretch>
            <a:fillRect/>
          </a:stretch>
        </p:blipFill>
        <p:spPr>
          <a:xfrm>
            <a:off x="5799700" y="1516550"/>
            <a:ext cx="2409126" cy="2082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nvSpPr>
        <p:spPr>
          <a:xfrm>
            <a:off x="3085125" y="2854325"/>
            <a:ext cx="212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basic (K-value: 14)</a:t>
            </a:r>
            <a:endParaRPr sz="2000">
              <a:latin typeface="Bebas Neue"/>
              <a:ea typeface="Bebas Neue"/>
              <a:cs typeface="Bebas Neue"/>
              <a:sym typeface="Bebas Neue"/>
            </a:endParaRPr>
          </a:p>
        </p:txBody>
      </p:sp>
      <p:sp>
        <p:nvSpPr>
          <p:cNvPr id="241" name="Google Shape;241;p33"/>
          <p:cNvSpPr txBox="1"/>
          <p:nvPr/>
        </p:nvSpPr>
        <p:spPr>
          <a:xfrm>
            <a:off x="2235825" y="6299450"/>
            <a:ext cx="3000000" cy="49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2000">
                <a:solidFill>
                  <a:schemeClr val="dk1"/>
                </a:solidFill>
                <a:latin typeface="Bebas Neue"/>
                <a:ea typeface="Bebas Neue"/>
                <a:cs typeface="Bebas Neue"/>
                <a:sym typeface="Bebas Neue"/>
              </a:rPr>
              <a:t>Premium </a:t>
            </a:r>
            <a:r>
              <a:rPr lang="en-US" sz="2000">
                <a:solidFill>
                  <a:schemeClr val="dk1"/>
                </a:solidFill>
                <a:latin typeface="Bebas Neue"/>
                <a:ea typeface="Bebas Neue"/>
                <a:cs typeface="Bebas Neue"/>
                <a:sym typeface="Bebas Neue"/>
              </a:rPr>
              <a:t>(K-value: 5)</a:t>
            </a:r>
            <a:endParaRPr sz="2300">
              <a:latin typeface="Bebas Neue"/>
              <a:ea typeface="Bebas Neue"/>
              <a:cs typeface="Bebas Neue"/>
              <a:sym typeface="Bebas Neue"/>
            </a:endParaRPr>
          </a:p>
        </p:txBody>
      </p:sp>
      <p:sp>
        <p:nvSpPr>
          <p:cNvPr id="242" name="Google Shape;242;p33"/>
          <p:cNvSpPr txBox="1"/>
          <p:nvPr/>
        </p:nvSpPr>
        <p:spPr>
          <a:xfrm>
            <a:off x="7658500" y="3182700"/>
            <a:ext cx="212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STANDARD </a:t>
            </a:r>
            <a:r>
              <a:rPr lang="en-US" sz="2000">
                <a:solidFill>
                  <a:schemeClr val="dk1"/>
                </a:solidFill>
                <a:latin typeface="Bebas Neue"/>
                <a:ea typeface="Bebas Neue"/>
                <a:cs typeface="Bebas Neue"/>
                <a:sym typeface="Bebas Neue"/>
              </a:rPr>
              <a:t>(K-value: 13)</a:t>
            </a:r>
            <a:endParaRPr sz="2000">
              <a:latin typeface="Bebas Neue"/>
              <a:ea typeface="Bebas Neue"/>
              <a:cs typeface="Bebas Neue"/>
              <a:sym typeface="Bebas Neue"/>
            </a:endParaRPr>
          </a:p>
        </p:txBody>
      </p:sp>
      <p:pic>
        <p:nvPicPr>
          <p:cNvPr id="243" name="Google Shape;243;p33"/>
          <p:cNvPicPr preferRelativeResize="0"/>
          <p:nvPr/>
        </p:nvPicPr>
        <p:blipFill>
          <a:blip r:embed="rId3">
            <a:alphaModFix/>
          </a:blip>
          <a:stretch>
            <a:fillRect/>
          </a:stretch>
        </p:blipFill>
        <p:spPr>
          <a:xfrm>
            <a:off x="400050" y="1271075"/>
            <a:ext cx="5334000" cy="1266825"/>
          </a:xfrm>
          <a:prstGeom prst="rect">
            <a:avLst/>
          </a:prstGeom>
          <a:noFill/>
          <a:ln cap="flat" cmpd="sng" w="9525">
            <a:solidFill>
              <a:schemeClr val="dk1"/>
            </a:solidFill>
            <a:prstDash val="solid"/>
            <a:round/>
            <a:headEnd len="sm" w="sm" type="none"/>
            <a:tailEnd len="sm" w="sm" type="none"/>
          </a:ln>
        </p:spPr>
      </p:pic>
      <p:pic>
        <p:nvPicPr>
          <p:cNvPr id="244" name="Google Shape;244;p33"/>
          <p:cNvPicPr preferRelativeResize="0"/>
          <p:nvPr/>
        </p:nvPicPr>
        <p:blipFill>
          <a:blip r:embed="rId4">
            <a:alphaModFix/>
          </a:blip>
          <a:stretch>
            <a:fillRect/>
          </a:stretch>
        </p:blipFill>
        <p:spPr>
          <a:xfrm>
            <a:off x="6068075" y="1275838"/>
            <a:ext cx="5305425" cy="1257300"/>
          </a:xfrm>
          <a:prstGeom prst="rect">
            <a:avLst/>
          </a:prstGeom>
          <a:noFill/>
          <a:ln cap="flat" cmpd="sng" w="9525">
            <a:solidFill>
              <a:schemeClr val="dk1"/>
            </a:solidFill>
            <a:prstDash val="solid"/>
            <a:round/>
            <a:headEnd len="sm" w="sm" type="none"/>
            <a:tailEnd len="sm" w="sm" type="none"/>
          </a:ln>
        </p:spPr>
      </p:pic>
      <p:pic>
        <p:nvPicPr>
          <p:cNvPr id="245" name="Google Shape;245;p33"/>
          <p:cNvPicPr preferRelativeResize="0"/>
          <p:nvPr/>
        </p:nvPicPr>
        <p:blipFill>
          <a:blip r:embed="rId5">
            <a:alphaModFix/>
          </a:blip>
          <a:stretch>
            <a:fillRect/>
          </a:stretch>
        </p:blipFill>
        <p:spPr>
          <a:xfrm>
            <a:off x="409575" y="4352075"/>
            <a:ext cx="5314950" cy="1181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4294967295" type="title"/>
          </p:nvPr>
        </p:nvSpPr>
        <p:spPr>
          <a:xfrm>
            <a:off x="530673" y="417376"/>
            <a:ext cx="862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Choosing the right k-value</a:t>
            </a:r>
            <a:endParaRPr/>
          </a:p>
        </p:txBody>
      </p:sp>
      <p:pic>
        <p:nvPicPr>
          <p:cNvPr id="251" name="Google Shape;251;p34"/>
          <p:cNvPicPr preferRelativeResize="0"/>
          <p:nvPr/>
        </p:nvPicPr>
        <p:blipFill>
          <a:blip r:embed="rId3">
            <a:alphaModFix/>
          </a:blip>
          <a:stretch>
            <a:fillRect/>
          </a:stretch>
        </p:blipFill>
        <p:spPr>
          <a:xfrm>
            <a:off x="172450" y="1743076"/>
            <a:ext cx="3982949" cy="4810123"/>
          </a:xfrm>
          <a:prstGeom prst="rect">
            <a:avLst/>
          </a:prstGeom>
          <a:noFill/>
          <a:ln cap="flat" cmpd="sng" w="9525">
            <a:solidFill>
              <a:schemeClr val="dk1"/>
            </a:solidFill>
            <a:prstDash val="solid"/>
            <a:round/>
            <a:headEnd len="sm" w="sm" type="none"/>
            <a:tailEnd len="sm" w="sm" type="none"/>
          </a:ln>
        </p:spPr>
      </p:pic>
      <p:pic>
        <p:nvPicPr>
          <p:cNvPr id="252" name="Google Shape;252;p34"/>
          <p:cNvPicPr preferRelativeResize="0"/>
          <p:nvPr/>
        </p:nvPicPr>
        <p:blipFill>
          <a:blip r:embed="rId4">
            <a:alphaModFix/>
          </a:blip>
          <a:stretch>
            <a:fillRect/>
          </a:stretch>
        </p:blipFill>
        <p:spPr>
          <a:xfrm>
            <a:off x="4654974" y="2100763"/>
            <a:ext cx="4400550" cy="30575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381600" y="1276100"/>
            <a:ext cx="8703600" cy="2988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15000"/>
              </a:lnSpc>
              <a:spcBef>
                <a:spcPts val="0"/>
              </a:spcBef>
              <a:spcAft>
                <a:spcPts val="0"/>
              </a:spcAft>
              <a:buNone/>
            </a:pPr>
            <a:r>
              <a:rPr b="0" lang="en-US" sz="4800">
                <a:latin typeface="Bebas Neue"/>
                <a:ea typeface="Bebas Neue"/>
                <a:cs typeface="Bebas Neue"/>
                <a:sym typeface="Bebas Neue"/>
              </a:rPr>
              <a:t>Can the price of a netflix subscription be determined by just gdP and population density?  (Linear regression/ Ridge REGRESSION)</a:t>
            </a:r>
            <a:endParaRPr sz="4800">
              <a:latin typeface="Bebas Neue"/>
              <a:ea typeface="Bebas Neue"/>
              <a:cs typeface="Bebas Neue"/>
              <a:sym typeface="Bebas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6"/>
          <p:cNvPicPr preferRelativeResize="0"/>
          <p:nvPr/>
        </p:nvPicPr>
        <p:blipFill rotWithShape="1">
          <a:blip r:embed="rId3">
            <a:alphaModFix/>
          </a:blip>
          <a:srcRect b="4970" l="-1329" r="1329" t="-4970"/>
          <a:stretch/>
        </p:blipFill>
        <p:spPr>
          <a:xfrm>
            <a:off x="454275" y="1357450"/>
            <a:ext cx="3810000" cy="3810000"/>
          </a:xfrm>
          <a:prstGeom prst="rect">
            <a:avLst/>
          </a:prstGeom>
          <a:noFill/>
          <a:ln>
            <a:noFill/>
          </a:ln>
        </p:spPr>
      </p:pic>
      <p:sp>
        <p:nvSpPr>
          <p:cNvPr id="263" name="Google Shape;263;p36"/>
          <p:cNvSpPr txBox="1"/>
          <p:nvPr/>
        </p:nvSpPr>
        <p:spPr>
          <a:xfrm>
            <a:off x="454275" y="473175"/>
            <a:ext cx="671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Linear Regression</a:t>
            </a:r>
            <a:endParaRPr sz="2000">
              <a:latin typeface="Bebas Neue"/>
              <a:ea typeface="Bebas Neue"/>
              <a:cs typeface="Bebas Neue"/>
              <a:sym typeface="Bebas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7"/>
          <p:cNvPicPr preferRelativeResize="0"/>
          <p:nvPr/>
        </p:nvPicPr>
        <p:blipFill>
          <a:blip r:embed="rId3">
            <a:alphaModFix/>
          </a:blip>
          <a:stretch>
            <a:fillRect/>
          </a:stretch>
        </p:blipFill>
        <p:spPr>
          <a:xfrm>
            <a:off x="152400" y="152400"/>
            <a:ext cx="10863301" cy="5479875"/>
          </a:xfrm>
          <a:prstGeom prst="rect">
            <a:avLst/>
          </a:prstGeom>
          <a:noFill/>
          <a:ln>
            <a:noFill/>
          </a:ln>
        </p:spPr>
      </p:pic>
      <p:sp>
        <p:nvSpPr>
          <p:cNvPr id="269" name="Google Shape;269;p37"/>
          <p:cNvSpPr txBox="1"/>
          <p:nvPr/>
        </p:nvSpPr>
        <p:spPr>
          <a:xfrm>
            <a:off x="233425" y="5684500"/>
            <a:ext cx="828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Checking for Overfitting by comparing MSE values between Train and test values</a:t>
            </a:r>
            <a:endParaRPr sz="2000">
              <a:latin typeface="Bebas Neue"/>
              <a:ea typeface="Bebas Neue"/>
              <a:cs typeface="Bebas Neue"/>
              <a:sym typeface="Bebas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8"/>
          <p:cNvPicPr preferRelativeResize="0"/>
          <p:nvPr/>
        </p:nvPicPr>
        <p:blipFill>
          <a:blip r:embed="rId3">
            <a:alphaModFix/>
          </a:blip>
          <a:stretch>
            <a:fillRect/>
          </a:stretch>
        </p:blipFill>
        <p:spPr>
          <a:xfrm>
            <a:off x="230500" y="121150"/>
            <a:ext cx="5709299" cy="3096950"/>
          </a:xfrm>
          <a:prstGeom prst="rect">
            <a:avLst/>
          </a:prstGeom>
          <a:noFill/>
          <a:ln>
            <a:noFill/>
          </a:ln>
        </p:spPr>
      </p:pic>
      <p:sp>
        <p:nvSpPr>
          <p:cNvPr id="275" name="Google Shape;275;p38"/>
          <p:cNvSpPr txBox="1"/>
          <p:nvPr/>
        </p:nvSpPr>
        <p:spPr>
          <a:xfrm>
            <a:off x="3085125" y="2854325"/>
            <a:ext cx="212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basic</a:t>
            </a:r>
            <a:endParaRPr sz="2000">
              <a:latin typeface="Bebas Neue"/>
              <a:ea typeface="Bebas Neue"/>
              <a:cs typeface="Bebas Neue"/>
              <a:sym typeface="Bebas Neue"/>
            </a:endParaRPr>
          </a:p>
        </p:txBody>
      </p:sp>
      <p:pic>
        <p:nvPicPr>
          <p:cNvPr id="276" name="Google Shape;276;p38"/>
          <p:cNvPicPr preferRelativeResize="0"/>
          <p:nvPr/>
        </p:nvPicPr>
        <p:blipFill>
          <a:blip r:embed="rId4">
            <a:alphaModFix/>
          </a:blip>
          <a:stretch>
            <a:fillRect/>
          </a:stretch>
        </p:blipFill>
        <p:spPr>
          <a:xfrm>
            <a:off x="371200" y="3305775"/>
            <a:ext cx="6218880" cy="3096950"/>
          </a:xfrm>
          <a:prstGeom prst="rect">
            <a:avLst/>
          </a:prstGeom>
          <a:noFill/>
          <a:ln>
            <a:noFill/>
          </a:ln>
        </p:spPr>
      </p:pic>
      <p:sp>
        <p:nvSpPr>
          <p:cNvPr id="277" name="Google Shape;277;p38"/>
          <p:cNvSpPr txBox="1"/>
          <p:nvPr/>
        </p:nvSpPr>
        <p:spPr>
          <a:xfrm>
            <a:off x="2235825" y="6299450"/>
            <a:ext cx="3000000" cy="49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2000">
                <a:solidFill>
                  <a:schemeClr val="dk1"/>
                </a:solidFill>
                <a:latin typeface="Bebas Neue"/>
                <a:ea typeface="Bebas Neue"/>
                <a:cs typeface="Bebas Neue"/>
                <a:sym typeface="Bebas Neue"/>
              </a:rPr>
              <a:t>Premium</a:t>
            </a:r>
            <a:endParaRPr sz="2300">
              <a:latin typeface="Bebas Neue"/>
              <a:ea typeface="Bebas Neue"/>
              <a:cs typeface="Bebas Neue"/>
              <a:sym typeface="Bebas Neue"/>
            </a:endParaRPr>
          </a:p>
        </p:txBody>
      </p:sp>
      <p:pic>
        <p:nvPicPr>
          <p:cNvPr id="278" name="Google Shape;278;p38"/>
          <p:cNvPicPr preferRelativeResize="0"/>
          <p:nvPr/>
        </p:nvPicPr>
        <p:blipFill>
          <a:blip r:embed="rId5">
            <a:alphaModFix/>
          </a:blip>
          <a:stretch>
            <a:fillRect/>
          </a:stretch>
        </p:blipFill>
        <p:spPr>
          <a:xfrm>
            <a:off x="6092199" y="152400"/>
            <a:ext cx="5694532" cy="3000975"/>
          </a:xfrm>
          <a:prstGeom prst="rect">
            <a:avLst/>
          </a:prstGeom>
          <a:noFill/>
          <a:ln>
            <a:noFill/>
          </a:ln>
        </p:spPr>
      </p:pic>
      <p:sp>
        <p:nvSpPr>
          <p:cNvPr id="279" name="Google Shape;279;p38"/>
          <p:cNvSpPr txBox="1"/>
          <p:nvPr/>
        </p:nvSpPr>
        <p:spPr>
          <a:xfrm>
            <a:off x="7658500" y="3182700"/>
            <a:ext cx="212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Bebas Neue"/>
                <a:ea typeface="Bebas Neue"/>
                <a:cs typeface="Bebas Neue"/>
                <a:sym typeface="Bebas Neue"/>
              </a:rPr>
              <a:t>STANDARD</a:t>
            </a:r>
            <a:endParaRPr sz="2000">
              <a:latin typeface="Bebas Neue"/>
              <a:ea typeface="Bebas Neue"/>
              <a:cs typeface="Bebas Neue"/>
              <a:sym typeface="Bebas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aphicFrame>
        <p:nvGraphicFramePr>
          <p:cNvPr id="284" name="Google Shape;284;p39"/>
          <p:cNvGraphicFramePr/>
          <p:nvPr/>
        </p:nvGraphicFramePr>
        <p:xfrm>
          <a:off x="374500" y="2039793"/>
          <a:ext cx="3000000" cy="3000000"/>
        </p:xfrm>
        <a:graphic>
          <a:graphicData uri="http://schemas.openxmlformats.org/drawingml/2006/table">
            <a:tbl>
              <a:tblPr>
                <a:noFill/>
                <a:tableStyleId>{F4031A7B-D59B-4D56-BCBA-6616D4155B45}</a:tableStyleId>
              </a:tblPr>
              <a:tblGrid>
                <a:gridCol w="2768975"/>
                <a:gridCol w="2768975"/>
                <a:gridCol w="2768975"/>
                <a:gridCol w="2768975"/>
              </a:tblGrid>
              <a:tr h="771775">
                <a:tc>
                  <a:txBody>
                    <a:bodyPr/>
                    <a:lstStyle/>
                    <a:p>
                      <a:pPr indent="0" lvl="0" marL="0" rtl="0" algn="l">
                        <a:spcBef>
                          <a:spcPts val="0"/>
                        </a:spcBef>
                        <a:spcAft>
                          <a:spcPts val="0"/>
                        </a:spcAft>
                        <a:buNone/>
                      </a:pPr>
                      <a:r>
                        <a:t/>
                      </a:r>
                      <a:endParaRPr b="1" sz="1800"/>
                    </a:p>
                  </a:txBody>
                  <a:tcPr marT="91425" marB="91425" marR="91425" marL="91425"/>
                </a:tc>
                <a:tc>
                  <a:txBody>
                    <a:bodyPr/>
                    <a:lstStyle/>
                    <a:p>
                      <a:pPr indent="0" lvl="0" marL="0" rtl="0" algn="l">
                        <a:spcBef>
                          <a:spcPts val="0"/>
                        </a:spcBef>
                        <a:spcAft>
                          <a:spcPts val="0"/>
                        </a:spcAft>
                        <a:buNone/>
                      </a:pPr>
                      <a:r>
                        <a:rPr b="1" lang="en-US" sz="1800"/>
                        <a:t>BASIC</a:t>
                      </a:r>
                      <a:endParaRPr b="1" sz="1800"/>
                    </a:p>
                  </a:txBody>
                  <a:tcPr marT="91425" marB="91425" marR="91425" marL="91425"/>
                </a:tc>
                <a:tc>
                  <a:txBody>
                    <a:bodyPr/>
                    <a:lstStyle/>
                    <a:p>
                      <a:pPr indent="0" lvl="0" marL="0" rtl="0" algn="l">
                        <a:spcBef>
                          <a:spcPts val="0"/>
                        </a:spcBef>
                        <a:spcAft>
                          <a:spcPts val="0"/>
                        </a:spcAft>
                        <a:buNone/>
                      </a:pPr>
                      <a:r>
                        <a:rPr b="1" lang="en-US" sz="1800"/>
                        <a:t>STANDARD</a:t>
                      </a:r>
                      <a:endParaRPr b="1" sz="1800"/>
                    </a:p>
                  </a:txBody>
                  <a:tcPr marT="91425" marB="91425" marR="91425" marL="91425"/>
                </a:tc>
                <a:tc>
                  <a:txBody>
                    <a:bodyPr/>
                    <a:lstStyle/>
                    <a:p>
                      <a:pPr indent="0" lvl="0" marL="0" rtl="0" algn="l">
                        <a:spcBef>
                          <a:spcPts val="0"/>
                        </a:spcBef>
                        <a:spcAft>
                          <a:spcPts val="0"/>
                        </a:spcAft>
                        <a:buNone/>
                      </a:pPr>
                      <a:r>
                        <a:rPr b="1" lang="en-US" sz="1800"/>
                        <a:t>PREMIUM</a:t>
                      </a:r>
                      <a:endParaRPr b="1" sz="1800"/>
                    </a:p>
                  </a:txBody>
                  <a:tcPr marT="91425" marB="91425" marR="91425" marL="91425"/>
                </a:tc>
              </a:tr>
              <a:tr h="771775">
                <a:tc>
                  <a:txBody>
                    <a:bodyPr/>
                    <a:lstStyle/>
                    <a:p>
                      <a:pPr indent="0" lvl="0" marL="0" rtl="0" algn="l">
                        <a:spcBef>
                          <a:spcPts val="0"/>
                        </a:spcBef>
                        <a:spcAft>
                          <a:spcPts val="0"/>
                        </a:spcAft>
                        <a:buNone/>
                      </a:pPr>
                      <a:r>
                        <a:rPr lang="en-US" sz="3000">
                          <a:solidFill>
                            <a:schemeClr val="dk1"/>
                          </a:solidFill>
                          <a:latin typeface="Bebas Neue"/>
                          <a:ea typeface="Bebas Neue"/>
                          <a:cs typeface="Bebas Neue"/>
                          <a:sym typeface="Bebas Neue"/>
                        </a:rPr>
                        <a:t>R</a:t>
                      </a:r>
                      <a:r>
                        <a:rPr baseline="30000" lang="en-US" sz="3000">
                          <a:solidFill>
                            <a:schemeClr val="dk1"/>
                          </a:solidFill>
                          <a:latin typeface="Bebas Neue"/>
                          <a:ea typeface="Bebas Neue"/>
                          <a:cs typeface="Bebas Neue"/>
                          <a:sym typeface="Bebas Neue"/>
                        </a:rPr>
                        <a:t>2 </a:t>
                      </a:r>
                      <a:r>
                        <a:rPr lang="en-US" sz="1800"/>
                        <a:t> value for GDP</a:t>
                      </a:r>
                      <a:endParaRPr sz="1800"/>
                    </a:p>
                  </a:txBody>
                  <a:tcPr marT="91425" marB="91425" marR="91425" marL="91425"/>
                </a:tc>
                <a:tc>
                  <a:txBody>
                    <a:bodyPr/>
                    <a:lstStyle/>
                    <a:p>
                      <a:pPr indent="0" lvl="0" marL="0" rtl="0" algn="l">
                        <a:lnSpc>
                          <a:spcPct val="115000"/>
                        </a:lnSpc>
                        <a:spcBef>
                          <a:spcPts val="0"/>
                        </a:spcBef>
                        <a:spcAft>
                          <a:spcPts val="0"/>
                        </a:spcAft>
                        <a:buNone/>
                      </a:pPr>
                      <a:r>
                        <a:rPr lang="en-US" sz="1450">
                          <a:solidFill>
                            <a:schemeClr val="dk1"/>
                          </a:solidFill>
                          <a:highlight>
                            <a:srgbClr val="FFFFFF"/>
                          </a:highlight>
                          <a:latin typeface="Courier New"/>
                          <a:ea typeface="Courier New"/>
                          <a:cs typeface="Courier New"/>
                          <a:sym typeface="Courier New"/>
                        </a:rPr>
                        <a:t>0.32573255365383613</a:t>
                      </a:r>
                      <a:endParaRPr sz="1800"/>
                    </a:p>
                  </a:txBody>
                  <a:tcPr marT="91425" marB="91425" marR="91425" marL="91425"/>
                </a:tc>
                <a:tc>
                  <a:txBody>
                    <a:bodyPr/>
                    <a:lstStyle/>
                    <a:p>
                      <a:pPr indent="0" lvl="0" marL="0" rtl="0" algn="l">
                        <a:lnSpc>
                          <a:spcPct val="115000"/>
                        </a:lnSpc>
                        <a:spcBef>
                          <a:spcPts val="0"/>
                        </a:spcBef>
                        <a:spcAft>
                          <a:spcPts val="0"/>
                        </a:spcAft>
                        <a:buNone/>
                      </a:pPr>
                      <a:r>
                        <a:rPr lang="en-US" sz="1450">
                          <a:solidFill>
                            <a:schemeClr val="dk1"/>
                          </a:solidFill>
                          <a:highlight>
                            <a:srgbClr val="FFFFFF"/>
                          </a:highlight>
                          <a:latin typeface="Courier New"/>
                          <a:ea typeface="Courier New"/>
                          <a:cs typeface="Courier New"/>
                          <a:sym typeface="Courier New"/>
                        </a:rPr>
                        <a:t>0.4048303332061981</a:t>
                      </a:r>
                      <a:endParaRPr sz="1800"/>
                    </a:p>
                  </a:txBody>
                  <a:tcPr marT="91425" marB="91425" marR="91425" marL="91425"/>
                </a:tc>
                <a:tc>
                  <a:txBody>
                    <a:bodyPr/>
                    <a:lstStyle/>
                    <a:p>
                      <a:pPr indent="0" lvl="0" marL="0" rtl="0" algn="l">
                        <a:lnSpc>
                          <a:spcPct val="115000"/>
                        </a:lnSpc>
                        <a:spcBef>
                          <a:spcPts val="0"/>
                        </a:spcBef>
                        <a:spcAft>
                          <a:spcPts val="0"/>
                        </a:spcAft>
                        <a:buNone/>
                      </a:pPr>
                      <a:r>
                        <a:rPr lang="en-US" sz="1450">
                          <a:solidFill>
                            <a:schemeClr val="dk1"/>
                          </a:solidFill>
                          <a:highlight>
                            <a:srgbClr val="FFFFFF"/>
                          </a:highlight>
                          <a:latin typeface="Courier New"/>
                          <a:ea typeface="Courier New"/>
                          <a:cs typeface="Courier New"/>
                          <a:sym typeface="Courier New"/>
                        </a:rPr>
                        <a:t>0.46121376160032745</a:t>
                      </a:r>
                      <a:endParaRPr sz="1800"/>
                    </a:p>
                  </a:txBody>
                  <a:tcPr marT="91425" marB="91425" marR="91425" marL="91425"/>
                </a:tc>
              </a:tr>
              <a:tr h="1234875">
                <a:tc>
                  <a:txBody>
                    <a:bodyPr/>
                    <a:lstStyle/>
                    <a:p>
                      <a:pPr indent="0" lvl="0" marL="0" rtl="0" algn="l">
                        <a:spcBef>
                          <a:spcPts val="0"/>
                        </a:spcBef>
                        <a:spcAft>
                          <a:spcPts val="0"/>
                        </a:spcAft>
                        <a:buClr>
                          <a:schemeClr val="dk1"/>
                        </a:buClr>
                        <a:buSzPts val="1100"/>
                        <a:buFont typeface="Arial"/>
                        <a:buNone/>
                      </a:pPr>
                      <a:r>
                        <a:rPr lang="en-US" sz="3000">
                          <a:solidFill>
                            <a:schemeClr val="dk1"/>
                          </a:solidFill>
                          <a:latin typeface="Bebas Neue"/>
                          <a:ea typeface="Bebas Neue"/>
                          <a:cs typeface="Bebas Neue"/>
                          <a:sym typeface="Bebas Neue"/>
                        </a:rPr>
                        <a:t>R</a:t>
                      </a:r>
                      <a:r>
                        <a:rPr baseline="30000" lang="en-US" sz="3000">
                          <a:solidFill>
                            <a:schemeClr val="dk1"/>
                          </a:solidFill>
                          <a:latin typeface="Bebas Neue"/>
                          <a:ea typeface="Bebas Neue"/>
                          <a:cs typeface="Bebas Neue"/>
                          <a:sym typeface="Bebas Neue"/>
                        </a:rPr>
                        <a:t>2 </a:t>
                      </a:r>
                      <a:r>
                        <a:rPr lang="en-US" sz="1800">
                          <a:solidFill>
                            <a:schemeClr val="dk1"/>
                          </a:solidFill>
                        </a:rPr>
                        <a:t> value for Population density</a:t>
                      </a:r>
                      <a:endParaRPr sz="1800"/>
                    </a:p>
                  </a:txBody>
                  <a:tcPr marT="91425" marB="91425" marR="91425" marL="91425"/>
                </a:tc>
                <a:tc>
                  <a:txBody>
                    <a:bodyPr/>
                    <a:lstStyle/>
                    <a:p>
                      <a:pPr indent="0" lvl="0" marL="0" rtl="0" algn="l">
                        <a:lnSpc>
                          <a:spcPct val="115000"/>
                        </a:lnSpc>
                        <a:spcBef>
                          <a:spcPts val="0"/>
                        </a:spcBef>
                        <a:spcAft>
                          <a:spcPts val="0"/>
                        </a:spcAft>
                        <a:buNone/>
                      </a:pPr>
                      <a:r>
                        <a:rPr lang="en-US" sz="1450">
                          <a:solidFill>
                            <a:schemeClr val="dk1"/>
                          </a:solidFill>
                          <a:highlight>
                            <a:srgbClr val="FFFFFF"/>
                          </a:highlight>
                          <a:latin typeface="Courier New"/>
                          <a:ea typeface="Courier New"/>
                          <a:cs typeface="Courier New"/>
                          <a:sym typeface="Courier New"/>
                        </a:rPr>
                        <a:t>1.4348364674621195e-05</a:t>
                      </a:r>
                      <a:endParaRPr sz="1800"/>
                    </a:p>
                  </a:txBody>
                  <a:tcPr marT="91425" marB="91425" marR="91425" marL="91425"/>
                </a:tc>
                <a:tc>
                  <a:txBody>
                    <a:bodyPr/>
                    <a:lstStyle/>
                    <a:p>
                      <a:pPr indent="0" lvl="0" marL="0" rtl="0" algn="l">
                        <a:lnSpc>
                          <a:spcPct val="115000"/>
                        </a:lnSpc>
                        <a:spcBef>
                          <a:spcPts val="0"/>
                        </a:spcBef>
                        <a:spcAft>
                          <a:spcPts val="0"/>
                        </a:spcAft>
                        <a:buNone/>
                      </a:pPr>
                      <a:r>
                        <a:rPr lang="en-US" sz="1450">
                          <a:solidFill>
                            <a:schemeClr val="dk1"/>
                          </a:solidFill>
                          <a:highlight>
                            <a:srgbClr val="FFFFFF"/>
                          </a:highlight>
                          <a:latin typeface="Courier New"/>
                          <a:ea typeface="Courier New"/>
                          <a:cs typeface="Courier New"/>
                          <a:sym typeface="Courier New"/>
                        </a:rPr>
                        <a:t>0.0060959147213383025</a:t>
                      </a:r>
                      <a:endParaRPr sz="1800"/>
                    </a:p>
                  </a:txBody>
                  <a:tcPr marT="91425" marB="91425" marR="91425" marL="91425"/>
                </a:tc>
                <a:tc>
                  <a:txBody>
                    <a:bodyPr/>
                    <a:lstStyle/>
                    <a:p>
                      <a:pPr indent="0" lvl="0" marL="0" rtl="0" algn="l">
                        <a:lnSpc>
                          <a:spcPct val="115000"/>
                        </a:lnSpc>
                        <a:spcBef>
                          <a:spcPts val="0"/>
                        </a:spcBef>
                        <a:spcAft>
                          <a:spcPts val="0"/>
                        </a:spcAft>
                        <a:buNone/>
                      </a:pPr>
                      <a:r>
                        <a:rPr lang="en-US" sz="1450">
                          <a:solidFill>
                            <a:schemeClr val="dk1"/>
                          </a:solidFill>
                          <a:highlight>
                            <a:srgbClr val="FFFFFF"/>
                          </a:highlight>
                          <a:latin typeface="Courier New"/>
                          <a:ea typeface="Courier New"/>
                          <a:cs typeface="Courier New"/>
                          <a:sym typeface="Courier New"/>
                        </a:rPr>
                        <a:t>0.013565911841476819</a:t>
                      </a:r>
                      <a:endParaRPr sz="1800"/>
                    </a:p>
                  </a:txBody>
                  <a:tcPr marT="91425" marB="91425" marR="91425" marL="91425"/>
                </a:tc>
              </a:tr>
            </a:tbl>
          </a:graphicData>
        </a:graphic>
      </p:graphicFrame>
      <p:sp>
        <p:nvSpPr>
          <p:cNvPr id="285" name="Google Shape;285;p39"/>
          <p:cNvSpPr txBox="1"/>
          <p:nvPr/>
        </p:nvSpPr>
        <p:spPr>
          <a:xfrm>
            <a:off x="843575" y="812325"/>
            <a:ext cx="899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Bebas Neue"/>
                <a:ea typeface="Bebas Neue"/>
                <a:cs typeface="Bebas Neue"/>
                <a:sym typeface="Bebas Neue"/>
              </a:rPr>
              <a:t>Looking at R</a:t>
            </a:r>
            <a:r>
              <a:rPr baseline="30000" lang="en-US" sz="3000">
                <a:latin typeface="Bebas Neue"/>
                <a:ea typeface="Bebas Neue"/>
                <a:cs typeface="Bebas Neue"/>
                <a:sym typeface="Bebas Neue"/>
              </a:rPr>
              <a:t>2 </a:t>
            </a:r>
            <a:r>
              <a:rPr lang="en-US" sz="3000">
                <a:latin typeface="Bebas Neue"/>
                <a:ea typeface="Bebas Neue"/>
                <a:cs typeface="Bebas Neue"/>
                <a:sym typeface="Bebas Neue"/>
              </a:rPr>
              <a:t> values</a:t>
            </a:r>
            <a:endParaRPr sz="3000">
              <a:latin typeface="Bebas Neue"/>
              <a:ea typeface="Bebas Neue"/>
              <a:cs typeface="Bebas Neue"/>
              <a:sym typeface="Bebas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title"/>
          </p:nvPr>
        </p:nvSpPr>
        <p:spPr>
          <a:xfrm>
            <a:off x="530673" y="417376"/>
            <a:ext cx="862366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netflix user base</a:t>
            </a:r>
            <a:endParaRPr/>
          </a:p>
        </p:txBody>
      </p:sp>
      <p:pic>
        <p:nvPicPr>
          <p:cNvPr id="87" name="Google Shape;87;p13"/>
          <p:cNvPicPr preferRelativeResize="0"/>
          <p:nvPr/>
        </p:nvPicPr>
        <p:blipFill>
          <a:blip r:embed="rId3">
            <a:alphaModFix/>
          </a:blip>
          <a:stretch>
            <a:fillRect/>
          </a:stretch>
        </p:blipFill>
        <p:spPr>
          <a:xfrm>
            <a:off x="302693" y="1582550"/>
            <a:ext cx="4431883" cy="2614125"/>
          </a:xfrm>
          <a:prstGeom prst="rect">
            <a:avLst/>
          </a:prstGeom>
          <a:noFill/>
          <a:ln cap="flat" cmpd="sng" w="9525">
            <a:solidFill>
              <a:schemeClr val="dk1"/>
            </a:solidFill>
            <a:prstDash val="solid"/>
            <a:round/>
            <a:headEnd len="sm" w="sm" type="none"/>
            <a:tailEnd len="sm" w="sm" type="none"/>
          </a:ln>
        </p:spPr>
      </p:pic>
      <p:pic>
        <p:nvPicPr>
          <p:cNvPr id="88" name="Google Shape;88;p13"/>
          <p:cNvPicPr preferRelativeResize="0"/>
          <p:nvPr/>
        </p:nvPicPr>
        <p:blipFill>
          <a:blip r:embed="rId4">
            <a:alphaModFix/>
          </a:blip>
          <a:stretch>
            <a:fillRect/>
          </a:stretch>
        </p:blipFill>
        <p:spPr>
          <a:xfrm>
            <a:off x="5042925" y="1582550"/>
            <a:ext cx="4702675" cy="2614125"/>
          </a:xfrm>
          <a:prstGeom prst="rect">
            <a:avLst/>
          </a:prstGeom>
          <a:noFill/>
          <a:ln cap="flat" cmpd="sng" w="9525">
            <a:solidFill>
              <a:schemeClr val="dk1"/>
            </a:solidFill>
            <a:prstDash val="solid"/>
            <a:round/>
            <a:headEnd len="sm" w="sm" type="none"/>
            <a:tailEnd len="sm" w="sm" type="none"/>
          </a:ln>
        </p:spPr>
      </p:pic>
      <p:sp>
        <p:nvSpPr>
          <p:cNvPr id="89" name="Google Shape;89;p13"/>
          <p:cNvSpPr txBox="1"/>
          <p:nvPr>
            <p:ph idx="1" type="body"/>
          </p:nvPr>
        </p:nvSpPr>
        <p:spPr>
          <a:xfrm>
            <a:off x="302700" y="4391526"/>
            <a:ext cx="8502900" cy="641700"/>
          </a:xfrm>
          <a:prstGeom prst="rect">
            <a:avLst/>
          </a:prstGeom>
          <a:noFill/>
          <a:ln>
            <a:noFill/>
          </a:ln>
        </p:spPr>
        <p:txBody>
          <a:bodyPr anchorCtr="0" anchor="t" bIns="45700" lIns="91425" spcFirstLastPara="1" rIns="91425" wrap="square" tIns="45700">
            <a:normAutofit fontScale="92500"/>
          </a:bodyPr>
          <a:lstStyle/>
          <a:p>
            <a:pPr indent="-393065" lvl="0" marL="457200" rtl="0" algn="l">
              <a:lnSpc>
                <a:spcPct val="90000"/>
              </a:lnSpc>
              <a:spcBef>
                <a:spcPts val="1000"/>
              </a:spcBef>
              <a:spcAft>
                <a:spcPts val="0"/>
              </a:spcAft>
              <a:buSzPct val="100000"/>
              <a:buChar char="•"/>
            </a:pPr>
            <a:r>
              <a:rPr lang="en-US"/>
              <a:t>January 2022, 222 million subscribers worldwide</a:t>
            </a:r>
            <a:endParaRPr>
              <a:solidFill>
                <a:srgbClr val="E02CB1"/>
              </a:solidFill>
            </a:endParaRPr>
          </a:p>
        </p:txBody>
      </p:sp>
      <p:sp>
        <p:nvSpPr>
          <p:cNvPr id="90" name="Google Shape;90;p13"/>
          <p:cNvSpPr txBox="1"/>
          <p:nvPr>
            <p:ph idx="1" type="body"/>
          </p:nvPr>
        </p:nvSpPr>
        <p:spPr>
          <a:xfrm>
            <a:off x="302700" y="5135501"/>
            <a:ext cx="8502900" cy="641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Annual revenue of $29 Billion USD in 2021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05875" y="1654650"/>
            <a:ext cx="8787900" cy="2852700"/>
          </a:xfrm>
          <a:prstGeom prst="rect">
            <a:avLst/>
          </a:prstGeom>
          <a:noFill/>
          <a:ln>
            <a:noFill/>
          </a:ln>
        </p:spPr>
        <p:txBody>
          <a:bodyPr anchorCtr="0" anchor="b" bIns="45700" lIns="91425" spcFirstLastPara="1" rIns="91425" wrap="square" tIns="45700">
            <a:normAutofit/>
          </a:bodyPr>
          <a:lstStyle/>
          <a:p>
            <a:pPr indent="0" lvl="0" marL="0" rtl="0" algn="l">
              <a:lnSpc>
                <a:spcPct val="115000"/>
              </a:lnSpc>
              <a:spcBef>
                <a:spcPts val="0"/>
              </a:spcBef>
              <a:spcAft>
                <a:spcPts val="0"/>
              </a:spcAft>
              <a:buNone/>
            </a:pPr>
            <a:r>
              <a:rPr b="0" lang="en-US" sz="4800">
                <a:latin typeface="Bebas Neue"/>
                <a:ea typeface="Bebas Neue"/>
                <a:cs typeface="Bebas Neue"/>
                <a:sym typeface="Bebas Neue"/>
              </a:rPr>
              <a:t>Conclusion</a:t>
            </a:r>
            <a:endParaRPr sz="4800">
              <a:latin typeface="Bebas Neue"/>
              <a:ea typeface="Bebas Neue"/>
              <a:cs typeface="Bebas Neue"/>
              <a:sym typeface="Beba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530673" y="417376"/>
            <a:ext cx="862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Prices of netflix internationally</a:t>
            </a:r>
            <a:endParaRPr/>
          </a:p>
        </p:txBody>
      </p:sp>
      <p:sp>
        <p:nvSpPr>
          <p:cNvPr id="296" name="Google Shape;296;p41"/>
          <p:cNvSpPr txBox="1"/>
          <p:nvPr>
            <p:ph idx="1" type="body"/>
          </p:nvPr>
        </p:nvSpPr>
        <p:spPr>
          <a:xfrm>
            <a:off x="272625" y="1743075"/>
            <a:ext cx="7878900" cy="11931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GDP is an </a:t>
            </a:r>
            <a:r>
              <a:rPr lang="en-US"/>
              <a:t>important</a:t>
            </a:r>
            <a:r>
              <a:rPr lang="en-US"/>
              <a:t> </a:t>
            </a:r>
            <a:r>
              <a:rPr lang="en-US"/>
              <a:t>factor in pricing of Netflix or even goods internationally</a:t>
            </a:r>
            <a:endParaRPr>
              <a:solidFill>
                <a:srgbClr val="E02CB1"/>
              </a:solidFill>
            </a:endParaRPr>
          </a:p>
        </p:txBody>
      </p:sp>
      <p:sp>
        <p:nvSpPr>
          <p:cNvPr id="297" name="Google Shape;297;p41"/>
          <p:cNvSpPr txBox="1"/>
          <p:nvPr>
            <p:ph idx="1" type="body"/>
          </p:nvPr>
        </p:nvSpPr>
        <p:spPr>
          <a:xfrm>
            <a:off x="272625" y="2832450"/>
            <a:ext cx="7878900" cy="11931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Purchasing Power parity is not omnipotent as there are many other factors in play</a:t>
            </a:r>
            <a:endParaRPr>
              <a:solidFill>
                <a:srgbClr val="E02CB1"/>
              </a:solidFill>
            </a:endParaRPr>
          </a:p>
        </p:txBody>
      </p:sp>
      <p:sp>
        <p:nvSpPr>
          <p:cNvPr id="298" name="Google Shape;298;p41"/>
          <p:cNvSpPr txBox="1"/>
          <p:nvPr>
            <p:ph idx="1" type="body"/>
          </p:nvPr>
        </p:nvSpPr>
        <p:spPr>
          <a:xfrm>
            <a:off x="314725" y="3832050"/>
            <a:ext cx="7878900" cy="119310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1000"/>
              </a:spcBef>
              <a:spcAft>
                <a:spcPts val="0"/>
              </a:spcAft>
              <a:buSzPts val="2800"/>
              <a:buChar char="•"/>
            </a:pPr>
            <a:r>
              <a:rPr lang="en-US"/>
              <a:t>Taxes, imports, competition, government, laws are all factors that need to be considered as well</a:t>
            </a:r>
            <a:endParaRPr>
              <a:solidFill>
                <a:srgbClr val="E02CB1"/>
              </a:solidFill>
            </a:endParaRPr>
          </a:p>
        </p:txBody>
      </p:sp>
      <p:sp>
        <p:nvSpPr>
          <p:cNvPr id="299" name="Google Shape;299;p41"/>
          <p:cNvSpPr txBox="1"/>
          <p:nvPr>
            <p:ph idx="1" type="body"/>
          </p:nvPr>
        </p:nvSpPr>
        <p:spPr>
          <a:xfrm>
            <a:off x="314725" y="5114925"/>
            <a:ext cx="7878900" cy="1462500"/>
          </a:xfrm>
          <a:prstGeom prst="rect">
            <a:avLst/>
          </a:prstGeom>
          <a:noFill/>
          <a:ln>
            <a:noFill/>
          </a:ln>
        </p:spPr>
        <p:txBody>
          <a:bodyPr anchorCtr="0" anchor="t" bIns="45700" lIns="91425" spcFirstLastPara="1" rIns="91425" wrap="square" tIns="45700">
            <a:normAutofit fontScale="85000"/>
          </a:bodyPr>
          <a:lstStyle/>
          <a:p>
            <a:pPr indent="-379730" lvl="0" marL="457200" rtl="0" algn="l">
              <a:lnSpc>
                <a:spcPct val="90000"/>
              </a:lnSpc>
              <a:spcBef>
                <a:spcPts val="1000"/>
              </a:spcBef>
              <a:spcAft>
                <a:spcPts val="0"/>
              </a:spcAft>
              <a:buSzPct val="100000"/>
              <a:buChar char="•"/>
            </a:pPr>
            <a:r>
              <a:rPr lang="en-US"/>
              <a:t>Thus, we are unable to solve the question of  “How are the prices of various Netflix subscriptions determined in a country?” as there are too many other considerations unknown to public</a:t>
            </a:r>
            <a:endParaRPr>
              <a:solidFill>
                <a:srgbClr val="E02CB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947550" y="902675"/>
            <a:ext cx="8787900" cy="2852700"/>
          </a:xfrm>
          <a:prstGeom prst="rect">
            <a:avLst/>
          </a:prstGeom>
          <a:noFill/>
          <a:ln>
            <a:noFill/>
          </a:ln>
        </p:spPr>
        <p:txBody>
          <a:bodyPr anchorCtr="0" anchor="b" bIns="45700" lIns="91425" spcFirstLastPara="1" rIns="91425" wrap="square" tIns="45700">
            <a:normAutofit/>
          </a:bodyPr>
          <a:lstStyle/>
          <a:p>
            <a:pPr indent="0" lvl="0" marL="0" rtl="0" algn="ctr">
              <a:lnSpc>
                <a:spcPct val="115000"/>
              </a:lnSpc>
              <a:spcBef>
                <a:spcPts val="0"/>
              </a:spcBef>
              <a:spcAft>
                <a:spcPts val="0"/>
              </a:spcAft>
              <a:buNone/>
            </a:pPr>
            <a:r>
              <a:rPr b="0" lang="en-US" sz="9800">
                <a:latin typeface="Bebas Neue"/>
                <a:ea typeface="Bebas Neue"/>
                <a:cs typeface="Bebas Neue"/>
                <a:sym typeface="Bebas Neue"/>
              </a:rPr>
              <a:t>ThAnk you!</a:t>
            </a:r>
            <a:endParaRPr sz="9800">
              <a:latin typeface="Bebas Neue"/>
              <a:ea typeface="Bebas Neue"/>
              <a:cs typeface="Bebas Neue"/>
              <a:sym typeface="Beba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550723" y="126626"/>
            <a:ext cx="862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Motivators</a:t>
            </a:r>
            <a:endParaRPr/>
          </a:p>
        </p:txBody>
      </p:sp>
      <p:sp>
        <p:nvSpPr>
          <p:cNvPr id="96" name="Google Shape;96;p14"/>
          <p:cNvSpPr txBox="1"/>
          <p:nvPr>
            <p:ph idx="1" type="body"/>
          </p:nvPr>
        </p:nvSpPr>
        <p:spPr>
          <a:xfrm>
            <a:off x="443150" y="4791075"/>
            <a:ext cx="6956400" cy="641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b="1" lang="en-US">
                <a:solidFill>
                  <a:srgbClr val="FF0000"/>
                </a:solidFill>
              </a:rPr>
              <a:t>Businesses operating internationally</a:t>
            </a:r>
            <a:endParaRPr b="1">
              <a:solidFill>
                <a:srgbClr val="FF0000"/>
              </a:solidFill>
            </a:endParaRPr>
          </a:p>
        </p:txBody>
      </p:sp>
      <p:sp>
        <p:nvSpPr>
          <p:cNvPr id="97" name="Google Shape;97;p14"/>
          <p:cNvSpPr txBox="1"/>
          <p:nvPr>
            <p:ph idx="1" type="body"/>
          </p:nvPr>
        </p:nvSpPr>
        <p:spPr>
          <a:xfrm>
            <a:off x="493325" y="5312450"/>
            <a:ext cx="4971300" cy="9639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None/>
            </a:pPr>
            <a:r>
              <a:rPr lang="en-US" sz="2200"/>
              <a:t>Why exactly are prices almost always </a:t>
            </a:r>
            <a:r>
              <a:rPr lang="en-US" sz="2200"/>
              <a:t>different in an international market?</a:t>
            </a:r>
            <a:endParaRPr sz="2200"/>
          </a:p>
        </p:txBody>
      </p:sp>
      <p:pic>
        <p:nvPicPr>
          <p:cNvPr id="98" name="Google Shape;98;p14"/>
          <p:cNvPicPr preferRelativeResize="0"/>
          <p:nvPr/>
        </p:nvPicPr>
        <p:blipFill>
          <a:blip r:embed="rId3">
            <a:alphaModFix/>
          </a:blip>
          <a:stretch>
            <a:fillRect/>
          </a:stretch>
        </p:blipFill>
        <p:spPr>
          <a:xfrm>
            <a:off x="393025" y="1123450"/>
            <a:ext cx="8056701" cy="3568876"/>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550723" y="126626"/>
            <a:ext cx="862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Motivators</a:t>
            </a:r>
            <a:endParaRPr/>
          </a:p>
        </p:txBody>
      </p:sp>
      <p:sp>
        <p:nvSpPr>
          <p:cNvPr id="104" name="Google Shape;104;p15"/>
          <p:cNvSpPr txBox="1"/>
          <p:nvPr>
            <p:ph idx="1" type="body"/>
          </p:nvPr>
        </p:nvSpPr>
        <p:spPr>
          <a:xfrm>
            <a:off x="393025" y="4440150"/>
            <a:ext cx="4971300" cy="6417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None/>
            </a:pPr>
            <a:r>
              <a:rPr b="1" lang="en-US">
                <a:solidFill>
                  <a:srgbClr val="FF0000"/>
                </a:solidFill>
              </a:rPr>
              <a:t>Netflix in different countries</a:t>
            </a:r>
            <a:endParaRPr b="1">
              <a:solidFill>
                <a:srgbClr val="FF0000"/>
              </a:solidFill>
            </a:endParaRPr>
          </a:p>
        </p:txBody>
      </p:sp>
      <p:sp>
        <p:nvSpPr>
          <p:cNvPr id="105" name="Google Shape;105;p15"/>
          <p:cNvSpPr txBox="1"/>
          <p:nvPr>
            <p:ph idx="1" type="body"/>
          </p:nvPr>
        </p:nvSpPr>
        <p:spPr>
          <a:xfrm>
            <a:off x="443200" y="4961525"/>
            <a:ext cx="4971300" cy="143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sz="2200"/>
              <a:t>Experience of netflix in every country is different with different shows, prices &amp; movies</a:t>
            </a:r>
            <a:endParaRPr sz="2200"/>
          </a:p>
        </p:txBody>
      </p:sp>
      <p:pic>
        <p:nvPicPr>
          <p:cNvPr id="106" name="Google Shape;106;p15"/>
          <p:cNvPicPr preferRelativeResize="0"/>
          <p:nvPr/>
        </p:nvPicPr>
        <p:blipFill>
          <a:blip r:embed="rId3">
            <a:alphaModFix/>
          </a:blip>
          <a:stretch>
            <a:fillRect/>
          </a:stretch>
        </p:blipFill>
        <p:spPr>
          <a:xfrm>
            <a:off x="393025" y="1253825"/>
            <a:ext cx="7705176" cy="2917125"/>
          </a:xfrm>
          <a:prstGeom prst="rect">
            <a:avLst/>
          </a:prstGeom>
          <a:noFill/>
          <a:ln cap="flat" cmpd="sng" w="9525">
            <a:solidFill>
              <a:schemeClr val="dk1"/>
            </a:solidFill>
            <a:prstDash val="solid"/>
            <a:round/>
            <a:headEnd len="sm" w="sm" type="none"/>
            <a:tailEnd len="sm" w="sm" type="none"/>
          </a:ln>
        </p:spPr>
      </p:pic>
      <p:pic>
        <p:nvPicPr>
          <p:cNvPr id="107" name="Google Shape;107;p15"/>
          <p:cNvPicPr preferRelativeResize="0"/>
          <p:nvPr/>
        </p:nvPicPr>
        <p:blipFill>
          <a:blip r:embed="rId4">
            <a:alphaModFix/>
          </a:blip>
          <a:stretch>
            <a:fillRect/>
          </a:stretch>
        </p:blipFill>
        <p:spPr>
          <a:xfrm>
            <a:off x="162475" y="2244400"/>
            <a:ext cx="11661550" cy="288800"/>
          </a:xfrm>
          <a:prstGeom prst="rect">
            <a:avLst/>
          </a:prstGeom>
          <a:noFill/>
          <a:ln cap="flat" cmpd="sng" w="9525">
            <a:solidFill>
              <a:schemeClr val="dk1"/>
            </a:solidFill>
            <a:prstDash val="solid"/>
            <a:round/>
            <a:headEnd len="sm" w="sm" type="none"/>
            <a:tailEnd len="sm" w="sm" type="none"/>
          </a:ln>
        </p:spPr>
      </p:pic>
      <p:pic>
        <p:nvPicPr>
          <p:cNvPr id="108" name="Google Shape;108;p15"/>
          <p:cNvPicPr preferRelativeResize="0"/>
          <p:nvPr/>
        </p:nvPicPr>
        <p:blipFill>
          <a:blip r:embed="rId5">
            <a:alphaModFix/>
          </a:blip>
          <a:stretch>
            <a:fillRect/>
          </a:stretch>
        </p:blipFill>
        <p:spPr>
          <a:xfrm>
            <a:off x="159750" y="2634150"/>
            <a:ext cx="11661551" cy="329479"/>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530673" y="417376"/>
            <a:ext cx="8623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Bebas Neue"/>
              <a:buNone/>
            </a:pPr>
            <a:r>
              <a:rPr lang="en-US"/>
              <a:t>Some</a:t>
            </a:r>
            <a:r>
              <a:rPr lang="en-US"/>
              <a:t> possible factors</a:t>
            </a:r>
            <a:endParaRPr/>
          </a:p>
        </p:txBody>
      </p:sp>
      <p:sp>
        <p:nvSpPr>
          <p:cNvPr id="114" name="Google Shape;114;p16"/>
          <p:cNvSpPr txBox="1"/>
          <p:nvPr>
            <p:ph idx="1" type="body"/>
          </p:nvPr>
        </p:nvSpPr>
        <p:spPr>
          <a:xfrm>
            <a:off x="173950" y="2117550"/>
            <a:ext cx="2553300" cy="844200"/>
          </a:xfrm>
          <a:prstGeom prst="rect">
            <a:avLst/>
          </a:prstGeom>
          <a:noFill/>
          <a:ln>
            <a:noFill/>
          </a:ln>
        </p:spPr>
        <p:txBody>
          <a:bodyPr anchorCtr="0" anchor="t" bIns="45700" lIns="91425" spcFirstLastPara="1" rIns="91425" wrap="square" tIns="45700">
            <a:normAutofit fontScale="77500"/>
          </a:bodyPr>
          <a:lstStyle/>
          <a:p>
            <a:pPr indent="-366395" lvl="0" marL="457200" rtl="0" algn="l">
              <a:lnSpc>
                <a:spcPct val="90000"/>
              </a:lnSpc>
              <a:spcBef>
                <a:spcPts val="1000"/>
              </a:spcBef>
              <a:spcAft>
                <a:spcPts val="0"/>
              </a:spcAft>
              <a:buSzPct val="100000"/>
              <a:buChar char="•"/>
            </a:pPr>
            <a:r>
              <a:rPr lang="en-US"/>
              <a:t>Purchasing power/Income</a:t>
            </a:r>
            <a:endParaRPr>
              <a:solidFill>
                <a:srgbClr val="E02CB1"/>
              </a:solidFill>
            </a:endParaRPr>
          </a:p>
        </p:txBody>
      </p:sp>
      <p:sp>
        <p:nvSpPr>
          <p:cNvPr id="115" name="Google Shape;115;p16"/>
          <p:cNvSpPr txBox="1"/>
          <p:nvPr>
            <p:ph idx="1" type="body"/>
          </p:nvPr>
        </p:nvSpPr>
        <p:spPr>
          <a:xfrm>
            <a:off x="3239775" y="2117550"/>
            <a:ext cx="2234700" cy="641700"/>
          </a:xfrm>
          <a:prstGeom prst="rect">
            <a:avLst/>
          </a:prstGeom>
          <a:noFill/>
          <a:ln>
            <a:noFill/>
          </a:ln>
        </p:spPr>
        <p:txBody>
          <a:bodyPr anchorCtr="0" anchor="t" bIns="45700" lIns="91425" spcFirstLastPara="1" rIns="91425" wrap="square" tIns="45700">
            <a:normAutofit fontScale="85000" lnSpcReduction="20000"/>
          </a:bodyPr>
          <a:lstStyle/>
          <a:p>
            <a:pPr indent="-379730" lvl="0" marL="457200" rtl="0" algn="l">
              <a:lnSpc>
                <a:spcPct val="90000"/>
              </a:lnSpc>
              <a:spcBef>
                <a:spcPts val="1000"/>
              </a:spcBef>
              <a:spcAft>
                <a:spcPts val="0"/>
              </a:spcAft>
              <a:buSzPct val="100000"/>
              <a:buChar char="•"/>
            </a:pPr>
            <a:r>
              <a:rPr lang="en-US"/>
              <a:t>Population Density</a:t>
            </a:r>
            <a:endParaRPr>
              <a:solidFill>
                <a:srgbClr val="E02CB1"/>
              </a:solidFill>
            </a:endParaRPr>
          </a:p>
        </p:txBody>
      </p:sp>
      <p:sp>
        <p:nvSpPr>
          <p:cNvPr id="116" name="Google Shape;116;p16"/>
          <p:cNvSpPr txBox="1"/>
          <p:nvPr>
            <p:ph idx="1" type="body"/>
          </p:nvPr>
        </p:nvSpPr>
        <p:spPr>
          <a:xfrm>
            <a:off x="6349950" y="2117550"/>
            <a:ext cx="2146500" cy="641700"/>
          </a:xfrm>
          <a:prstGeom prst="rect">
            <a:avLst/>
          </a:prstGeom>
          <a:noFill/>
          <a:ln>
            <a:noFill/>
          </a:ln>
        </p:spPr>
        <p:txBody>
          <a:bodyPr anchorCtr="0" anchor="t" bIns="45700" lIns="91425" spcFirstLastPara="1" rIns="91425" wrap="square" tIns="45700">
            <a:normAutofit fontScale="85000" lnSpcReduction="20000"/>
          </a:bodyPr>
          <a:lstStyle/>
          <a:p>
            <a:pPr indent="-379730" lvl="0" marL="457200" rtl="0" algn="l">
              <a:lnSpc>
                <a:spcPct val="90000"/>
              </a:lnSpc>
              <a:spcBef>
                <a:spcPts val="1000"/>
              </a:spcBef>
              <a:spcAft>
                <a:spcPts val="0"/>
              </a:spcAft>
              <a:buSzPct val="100000"/>
              <a:buChar char="•"/>
            </a:pPr>
            <a:r>
              <a:rPr lang="en-US"/>
              <a:t>Library Size</a:t>
            </a:r>
            <a:endParaRPr>
              <a:solidFill>
                <a:srgbClr val="E02CB1"/>
              </a:solidFill>
            </a:endParaRPr>
          </a:p>
        </p:txBody>
      </p:sp>
      <p:pic>
        <p:nvPicPr>
          <p:cNvPr id="117" name="Google Shape;117;p16"/>
          <p:cNvPicPr preferRelativeResize="0"/>
          <p:nvPr/>
        </p:nvPicPr>
        <p:blipFill>
          <a:blip r:embed="rId3">
            <a:alphaModFix/>
          </a:blip>
          <a:stretch>
            <a:fillRect/>
          </a:stretch>
        </p:blipFill>
        <p:spPr>
          <a:xfrm>
            <a:off x="173950" y="2953275"/>
            <a:ext cx="2553200" cy="2250375"/>
          </a:xfrm>
          <a:prstGeom prst="rect">
            <a:avLst/>
          </a:prstGeom>
          <a:noFill/>
          <a:ln cap="flat" cmpd="sng" w="9525">
            <a:solidFill>
              <a:schemeClr val="dk1"/>
            </a:solidFill>
            <a:prstDash val="solid"/>
            <a:round/>
            <a:headEnd len="sm" w="sm" type="none"/>
            <a:tailEnd len="sm" w="sm" type="none"/>
          </a:ln>
        </p:spPr>
      </p:pic>
      <p:pic>
        <p:nvPicPr>
          <p:cNvPr id="118" name="Google Shape;118;p16"/>
          <p:cNvPicPr preferRelativeResize="0"/>
          <p:nvPr/>
        </p:nvPicPr>
        <p:blipFill rotWithShape="1">
          <a:blip r:embed="rId4">
            <a:alphaModFix/>
          </a:blip>
          <a:srcRect b="0" l="3360" r="-3359" t="0"/>
          <a:stretch/>
        </p:blipFill>
        <p:spPr>
          <a:xfrm>
            <a:off x="3063500" y="2978350"/>
            <a:ext cx="2821949" cy="2200225"/>
          </a:xfrm>
          <a:prstGeom prst="rect">
            <a:avLst/>
          </a:prstGeom>
          <a:noFill/>
          <a:ln cap="flat" cmpd="sng" w="9525">
            <a:solidFill>
              <a:schemeClr val="dk1"/>
            </a:solidFill>
            <a:prstDash val="solid"/>
            <a:round/>
            <a:headEnd len="sm" w="sm" type="none"/>
            <a:tailEnd len="sm" w="sm" type="none"/>
          </a:ln>
        </p:spPr>
      </p:pic>
      <p:pic>
        <p:nvPicPr>
          <p:cNvPr id="119" name="Google Shape;119;p16"/>
          <p:cNvPicPr preferRelativeResize="0"/>
          <p:nvPr/>
        </p:nvPicPr>
        <p:blipFill>
          <a:blip r:embed="rId5">
            <a:alphaModFix/>
          </a:blip>
          <a:stretch>
            <a:fillRect/>
          </a:stretch>
        </p:blipFill>
        <p:spPr>
          <a:xfrm>
            <a:off x="6037850" y="2961800"/>
            <a:ext cx="3035976" cy="2200226"/>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560749" y="246925"/>
            <a:ext cx="2707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Datasets</a:t>
            </a:r>
            <a:endParaRPr/>
          </a:p>
        </p:txBody>
      </p:sp>
      <p:pic>
        <p:nvPicPr>
          <p:cNvPr id="125" name="Google Shape;125;p17"/>
          <p:cNvPicPr preferRelativeResize="0"/>
          <p:nvPr/>
        </p:nvPicPr>
        <p:blipFill>
          <a:blip r:embed="rId3">
            <a:alphaModFix/>
          </a:blip>
          <a:stretch>
            <a:fillRect/>
          </a:stretch>
        </p:blipFill>
        <p:spPr>
          <a:xfrm>
            <a:off x="189775" y="2481775"/>
            <a:ext cx="3499900" cy="2329025"/>
          </a:xfrm>
          <a:prstGeom prst="rect">
            <a:avLst/>
          </a:prstGeom>
          <a:noFill/>
          <a:ln cap="flat" cmpd="sng" w="9525">
            <a:solidFill>
              <a:schemeClr val="dk1"/>
            </a:solidFill>
            <a:prstDash val="solid"/>
            <a:round/>
            <a:headEnd len="sm" w="sm" type="none"/>
            <a:tailEnd len="sm" w="sm" type="none"/>
          </a:ln>
        </p:spPr>
      </p:pic>
      <p:cxnSp>
        <p:nvCxnSpPr>
          <p:cNvPr id="126" name="Google Shape;126;p17"/>
          <p:cNvCxnSpPr>
            <a:stCxn id="125" idx="3"/>
            <a:endCxn id="127" idx="1"/>
          </p:cNvCxnSpPr>
          <p:nvPr/>
        </p:nvCxnSpPr>
        <p:spPr>
          <a:xfrm flipH="1" rot="10800000">
            <a:off x="3689675" y="1582587"/>
            <a:ext cx="2456400" cy="2063700"/>
          </a:xfrm>
          <a:prstGeom prst="straightConnector1">
            <a:avLst/>
          </a:prstGeom>
          <a:noFill/>
          <a:ln cap="flat" cmpd="sng" w="38100">
            <a:solidFill>
              <a:schemeClr val="dk2"/>
            </a:solidFill>
            <a:prstDash val="solid"/>
            <a:round/>
            <a:headEnd len="med" w="med" type="none"/>
            <a:tailEnd len="med" w="med" type="triangle"/>
          </a:ln>
        </p:spPr>
      </p:cxnSp>
      <p:cxnSp>
        <p:nvCxnSpPr>
          <p:cNvPr id="128" name="Google Shape;128;p17"/>
          <p:cNvCxnSpPr>
            <a:stCxn id="125" idx="3"/>
            <a:endCxn id="129" idx="1"/>
          </p:cNvCxnSpPr>
          <p:nvPr/>
        </p:nvCxnSpPr>
        <p:spPr>
          <a:xfrm>
            <a:off x="3689675" y="3646287"/>
            <a:ext cx="2456400" cy="6600"/>
          </a:xfrm>
          <a:prstGeom prst="straightConnector1">
            <a:avLst/>
          </a:prstGeom>
          <a:noFill/>
          <a:ln cap="flat" cmpd="sng" w="38100">
            <a:solidFill>
              <a:schemeClr val="dk2"/>
            </a:solidFill>
            <a:prstDash val="solid"/>
            <a:round/>
            <a:headEnd len="med" w="med" type="none"/>
            <a:tailEnd len="med" w="med" type="triangle"/>
          </a:ln>
        </p:spPr>
      </p:cxnSp>
      <p:cxnSp>
        <p:nvCxnSpPr>
          <p:cNvPr id="130" name="Google Shape;130;p17"/>
          <p:cNvCxnSpPr>
            <a:stCxn id="125" idx="3"/>
            <a:endCxn id="131" idx="0"/>
          </p:cNvCxnSpPr>
          <p:nvPr/>
        </p:nvCxnSpPr>
        <p:spPr>
          <a:xfrm>
            <a:off x="3689675" y="3646287"/>
            <a:ext cx="2835000" cy="1427100"/>
          </a:xfrm>
          <a:prstGeom prst="straightConnector1">
            <a:avLst/>
          </a:prstGeom>
          <a:noFill/>
          <a:ln cap="flat" cmpd="sng" w="38100">
            <a:solidFill>
              <a:schemeClr val="dk2"/>
            </a:solidFill>
            <a:prstDash val="solid"/>
            <a:round/>
            <a:headEnd len="med" w="med" type="none"/>
            <a:tailEnd len="med" w="med" type="triangle"/>
          </a:ln>
        </p:spPr>
      </p:cxnSp>
      <p:pic>
        <p:nvPicPr>
          <p:cNvPr id="127" name="Google Shape;127;p17"/>
          <p:cNvPicPr preferRelativeResize="0"/>
          <p:nvPr/>
        </p:nvPicPr>
        <p:blipFill>
          <a:blip r:embed="rId4">
            <a:alphaModFix/>
          </a:blip>
          <a:stretch>
            <a:fillRect/>
          </a:stretch>
        </p:blipFill>
        <p:spPr>
          <a:xfrm>
            <a:off x="6146075" y="782576"/>
            <a:ext cx="2857500" cy="1600200"/>
          </a:xfrm>
          <a:prstGeom prst="rect">
            <a:avLst/>
          </a:prstGeom>
          <a:noFill/>
          <a:ln cap="flat" cmpd="sng" w="9525">
            <a:solidFill>
              <a:schemeClr val="dk1"/>
            </a:solidFill>
            <a:prstDash val="solid"/>
            <a:round/>
            <a:headEnd len="sm" w="sm" type="none"/>
            <a:tailEnd len="sm" w="sm" type="none"/>
          </a:ln>
        </p:spPr>
      </p:pic>
      <p:sp>
        <p:nvSpPr>
          <p:cNvPr id="132" name="Google Shape;132;p17"/>
          <p:cNvSpPr txBox="1"/>
          <p:nvPr/>
        </p:nvSpPr>
        <p:spPr>
          <a:xfrm>
            <a:off x="5885400" y="351475"/>
            <a:ext cx="363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latin typeface="Open Sans"/>
                <a:ea typeface="Open Sans"/>
                <a:cs typeface="Open Sans"/>
                <a:sym typeface="Open Sans"/>
                <a:hlinkClick r:id="rId5"/>
              </a:rPr>
              <a:t>https://www.kaggle.com/datasets/prasertk/netflix-subscription-price-in-different-countries?select=netflix+price+in+different+countries.csv</a:t>
            </a:r>
            <a:endParaRPr sz="800">
              <a:latin typeface="Open Sans"/>
              <a:ea typeface="Open Sans"/>
              <a:cs typeface="Open Sans"/>
              <a:sym typeface="Open Sans"/>
            </a:endParaRPr>
          </a:p>
        </p:txBody>
      </p:sp>
      <p:pic>
        <p:nvPicPr>
          <p:cNvPr id="129" name="Google Shape;129;p17"/>
          <p:cNvPicPr preferRelativeResize="0"/>
          <p:nvPr/>
        </p:nvPicPr>
        <p:blipFill>
          <a:blip r:embed="rId6">
            <a:alphaModFix/>
          </a:blip>
          <a:stretch>
            <a:fillRect/>
          </a:stretch>
        </p:blipFill>
        <p:spPr>
          <a:xfrm>
            <a:off x="6146075" y="2515063"/>
            <a:ext cx="1792336" cy="2275626"/>
          </a:xfrm>
          <a:prstGeom prst="rect">
            <a:avLst/>
          </a:prstGeom>
          <a:noFill/>
          <a:ln cap="flat" cmpd="sng" w="9525">
            <a:solidFill>
              <a:schemeClr val="dk1"/>
            </a:solidFill>
            <a:prstDash val="solid"/>
            <a:round/>
            <a:headEnd len="sm" w="sm" type="none"/>
            <a:tailEnd len="sm" w="sm" type="none"/>
          </a:ln>
        </p:spPr>
      </p:pic>
      <p:sp>
        <p:nvSpPr>
          <p:cNvPr id="133" name="Google Shape;133;p17"/>
          <p:cNvSpPr txBox="1"/>
          <p:nvPr/>
        </p:nvSpPr>
        <p:spPr>
          <a:xfrm>
            <a:off x="7982925" y="2685525"/>
            <a:ext cx="217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latin typeface="Open Sans"/>
                <a:ea typeface="Open Sans"/>
                <a:cs typeface="Open Sans"/>
                <a:sym typeface="Open Sans"/>
                <a:hlinkClick r:id="rId7"/>
              </a:rPr>
              <a:t>https://www.kaggle.com/datasets/tanuprabhu/population-by-country-2020</a:t>
            </a:r>
            <a:endParaRPr sz="800">
              <a:latin typeface="Open Sans"/>
              <a:ea typeface="Open Sans"/>
              <a:cs typeface="Open Sans"/>
              <a:sym typeface="Open Sans"/>
            </a:endParaRPr>
          </a:p>
        </p:txBody>
      </p:sp>
      <p:pic>
        <p:nvPicPr>
          <p:cNvPr id="131" name="Google Shape;131;p17"/>
          <p:cNvPicPr preferRelativeResize="0"/>
          <p:nvPr/>
        </p:nvPicPr>
        <p:blipFill>
          <a:blip r:embed="rId8">
            <a:alphaModFix/>
          </a:blip>
          <a:stretch>
            <a:fillRect/>
          </a:stretch>
        </p:blipFill>
        <p:spPr>
          <a:xfrm>
            <a:off x="4810186" y="5073375"/>
            <a:ext cx="3429000" cy="1333500"/>
          </a:xfrm>
          <a:prstGeom prst="rect">
            <a:avLst/>
          </a:prstGeom>
          <a:noFill/>
          <a:ln cap="flat" cmpd="sng" w="9525">
            <a:solidFill>
              <a:schemeClr val="dk1"/>
            </a:solidFill>
            <a:prstDash val="solid"/>
            <a:round/>
            <a:headEnd len="sm" w="sm" type="none"/>
            <a:tailEnd len="sm" w="sm" type="none"/>
          </a:ln>
        </p:spPr>
      </p:pic>
      <p:sp>
        <p:nvSpPr>
          <p:cNvPr id="134" name="Google Shape;134;p17"/>
          <p:cNvSpPr txBox="1"/>
          <p:nvPr/>
        </p:nvSpPr>
        <p:spPr>
          <a:xfrm>
            <a:off x="4810175" y="6406875"/>
            <a:ext cx="342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latin typeface="Open Sans"/>
                <a:ea typeface="Open Sans"/>
                <a:cs typeface="Open Sans"/>
                <a:sym typeface="Open Sans"/>
                <a:hlinkClick r:id="rId9"/>
              </a:rPr>
              <a:t>https://www.kaggle.com/datasets/nitishabharathi/gdp-per-capita-all-countries</a:t>
            </a:r>
            <a:endParaRPr sz="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462093" y="1683613"/>
            <a:ext cx="8251500" cy="2852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5400"/>
              <a:buFont typeface="Bebas Neue"/>
              <a:buNone/>
            </a:pPr>
            <a:r>
              <a:rPr lang="en-US"/>
              <a:t>Data cleaning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560751" y="116575"/>
            <a:ext cx="5485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Bebas Neue"/>
              <a:buNone/>
            </a:pPr>
            <a:r>
              <a:rPr lang="en-US"/>
              <a:t>Data cleaning</a:t>
            </a:r>
            <a:endParaRPr/>
          </a:p>
        </p:txBody>
      </p:sp>
      <p:pic>
        <p:nvPicPr>
          <p:cNvPr id="145" name="Google Shape;145;p19"/>
          <p:cNvPicPr preferRelativeResize="0"/>
          <p:nvPr/>
        </p:nvPicPr>
        <p:blipFill rotWithShape="1">
          <a:blip r:embed="rId3">
            <a:alphaModFix/>
          </a:blip>
          <a:srcRect b="0" l="0" r="41813" t="0"/>
          <a:stretch/>
        </p:blipFill>
        <p:spPr>
          <a:xfrm>
            <a:off x="119900" y="1141475"/>
            <a:ext cx="6916875" cy="1647825"/>
          </a:xfrm>
          <a:prstGeom prst="rect">
            <a:avLst/>
          </a:prstGeom>
          <a:noFill/>
          <a:ln cap="flat" cmpd="sng" w="9525">
            <a:solidFill>
              <a:schemeClr val="dk1"/>
            </a:solidFill>
            <a:prstDash val="solid"/>
            <a:round/>
            <a:headEnd len="sm" w="sm" type="none"/>
            <a:tailEnd len="sm" w="sm" type="none"/>
          </a:ln>
        </p:spPr>
      </p:pic>
      <p:pic>
        <p:nvPicPr>
          <p:cNvPr id="146" name="Google Shape;146;p19"/>
          <p:cNvPicPr preferRelativeResize="0"/>
          <p:nvPr/>
        </p:nvPicPr>
        <p:blipFill>
          <a:blip r:embed="rId4">
            <a:alphaModFix/>
          </a:blip>
          <a:stretch>
            <a:fillRect/>
          </a:stretch>
        </p:blipFill>
        <p:spPr>
          <a:xfrm>
            <a:off x="119900" y="3090087"/>
            <a:ext cx="6046683" cy="3463100"/>
          </a:xfrm>
          <a:prstGeom prst="rect">
            <a:avLst/>
          </a:prstGeom>
          <a:noFill/>
          <a:ln cap="flat" cmpd="sng" w="9525">
            <a:solidFill>
              <a:schemeClr val="dk1"/>
            </a:solidFill>
            <a:prstDash val="solid"/>
            <a:round/>
            <a:headEnd len="sm" w="sm" type="none"/>
            <a:tailEnd len="sm" w="sm" type="none"/>
          </a:ln>
        </p:spPr>
      </p:pic>
      <p:pic>
        <p:nvPicPr>
          <p:cNvPr id="147" name="Google Shape;147;p19"/>
          <p:cNvPicPr preferRelativeResize="0"/>
          <p:nvPr/>
        </p:nvPicPr>
        <p:blipFill>
          <a:blip r:embed="rId5">
            <a:alphaModFix/>
          </a:blip>
          <a:stretch>
            <a:fillRect/>
          </a:stretch>
        </p:blipFill>
        <p:spPr>
          <a:xfrm>
            <a:off x="6366608" y="4728400"/>
            <a:ext cx="5686425" cy="333375"/>
          </a:xfrm>
          <a:prstGeom prst="rect">
            <a:avLst/>
          </a:prstGeom>
          <a:noFill/>
          <a:ln cap="flat" cmpd="sng" w="9525">
            <a:solidFill>
              <a:schemeClr val="dk1"/>
            </a:solidFill>
            <a:prstDash val="solid"/>
            <a:round/>
            <a:headEnd len="sm" w="sm" type="none"/>
            <a:tailEnd len="sm" w="sm" type="none"/>
          </a:ln>
        </p:spPr>
      </p:pic>
      <p:pic>
        <p:nvPicPr>
          <p:cNvPr id="148" name="Google Shape;148;p19"/>
          <p:cNvPicPr preferRelativeResize="0"/>
          <p:nvPr/>
        </p:nvPicPr>
        <p:blipFill>
          <a:blip r:embed="rId6">
            <a:alphaModFix/>
          </a:blip>
          <a:stretch>
            <a:fillRect/>
          </a:stretch>
        </p:blipFill>
        <p:spPr>
          <a:xfrm>
            <a:off x="6276883" y="2939688"/>
            <a:ext cx="5705475" cy="16383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